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CD36B-8D11-4324-9648-55D64C7EA0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6FD94B-72F4-4EBA-90B1-693B59FD2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51974B-4F00-41EF-9ADD-2F7757067037}"/>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5" name="Footer Placeholder 4">
            <a:extLst>
              <a:ext uri="{FF2B5EF4-FFF2-40B4-BE49-F238E27FC236}">
                <a16:creationId xmlns:a16="http://schemas.microsoft.com/office/drawing/2014/main" id="{746F1893-F867-41CE-AC31-748E8ED90E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C9A3E-763D-4DA1-80A3-0DB9F42E1BD8}"/>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427829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0120-77FA-4403-AED2-954D0F029C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96D337-C8A6-4ABB-AC09-11D4155138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E69B07-C494-49E8-8A14-37EBA7477B95}"/>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5" name="Footer Placeholder 4">
            <a:extLst>
              <a:ext uri="{FF2B5EF4-FFF2-40B4-BE49-F238E27FC236}">
                <a16:creationId xmlns:a16="http://schemas.microsoft.com/office/drawing/2014/main" id="{D2D58053-033E-49FB-AA56-8C6EDBC29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A40764-32D2-4073-AA30-003F5F6C114A}"/>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110967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31A0CE-F461-493F-8B76-8D070AB373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A8D8A5-DF8C-401B-A07D-3824ED6A36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7B638F-1D12-4880-9C3A-D3A24D484886}"/>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5" name="Footer Placeholder 4">
            <a:extLst>
              <a:ext uri="{FF2B5EF4-FFF2-40B4-BE49-F238E27FC236}">
                <a16:creationId xmlns:a16="http://schemas.microsoft.com/office/drawing/2014/main" id="{92F1C043-47A2-4580-AD98-97CA434703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AB38E4-3674-4E99-BE66-84EB78B5AFEF}"/>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264993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D4D2-C0E2-4E65-9241-8F378CA309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5CA636-6322-4872-970D-F91BFC5AED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8A93BA-8710-4CA4-874E-E61AA2213A84}"/>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5" name="Footer Placeholder 4">
            <a:extLst>
              <a:ext uri="{FF2B5EF4-FFF2-40B4-BE49-F238E27FC236}">
                <a16:creationId xmlns:a16="http://schemas.microsoft.com/office/drawing/2014/main" id="{AC00B293-8A3B-4837-835A-6E71AD338F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B5BEB1-FA26-44CA-A0AF-ADB28E91835C}"/>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99627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A8A-5C31-4F11-9D93-F5CA9F8AD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ACE421-1005-45FA-A26C-2D2BC10D3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3D18D5-52FF-4513-ABBB-B7F067632560}"/>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5" name="Footer Placeholder 4">
            <a:extLst>
              <a:ext uri="{FF2B5EF4-FFF2-40B4-BE49-F238E27FC236}">
                <a16:creationId xmlns:a16="http://schemas.microsoft.com/office/drawing/2014/main" id="{FDE737E5-552B-4D2E-8928-26D84CA9AA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07A852-B57B-4D64-A251-E58270533181}"/>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340870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471B4-DAC4-4567-8842-9A7423C2D3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580120-0FA2-4E7B-8A83-C2EE8BC018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C9F4BD-5160-4F7D-A763-8897B6100A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96EA0A-869C-4FB9-A1EB-7C1E65B96B4C}"/>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6" name="Footer Placeholder 5">
            <a:extLst>
              <a:ext uri="{FF2B5EF4-FFF2-40B4-BE49-F238E27FC236}">
                <a16:creationId xmlns:a16="http://schemas.microsoft.com/office/drawing/2014/main" id="{8315A64A-7BF2-4D72-81D2-928E524210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C401CD-6ED9-435F-8075-89E0553B1423}"/>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345425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B1B14-8843-414D-A4A0-36AA409BE6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F92E29-7611-4103-BA45-C749FC4AD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3AB900-C8CD-496E-87A5-3B07F7C9EF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5191AA-FCCB-47DC-AB35-AE679492C9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1AEC22-3677-4929-8D14-2A881BD31E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317956-ABAD-4C6A-9A0E-A3C01562B499}"/>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8" name="Footer Placeholder 7">
            <a:extLst>
              <a:ext uri="{FF2B5EF4-FFF2-40B4-BE49-F238E27FC236}">
                <a16:creationId xmlns:a16="http://schemas.microsoft.com/office/drawing/2014/main" id="{49155E4A-A097-4EA5-92B2-E18DAB438B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18E3DD-1F65-4824-A946-B89B569E1112}"/>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86406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A94F-48D7-4705-B015-D1A553F553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72FA80-A17F-49A3-AAD5-88677686FA23}"/>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4" name="Footer Placeholder 3">
            <a:extLst>
              <a:ext uri="{FF2B5EF4-FFF2-40B4-BE49-F238E27FC236}">
                <a16:creationId xmlns:a16="http://schemas.microsoft.com/office/drawing/2014/main" id="{FE9D5C38-4906-4701-B788-1A1A695D4C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504DC28-1906-44A2-A20D-08DA83CEF846}"/>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48622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D13A37-67FD-4AE1-B9E1-B3FBA91DF730}"/>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3" name="Footer Placeholder 2">
            <a:extLst>
              <a:ext uri="{FF2B5EF4-FFF2-40B4-BE49-F238E27FC236}">
                <a16:creationId xmlns:a16="http://schemas.microsoft.com/office/drawing/2014/main" id="{A378E72B-9512-4441-90D5-554A0E3CAC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8D5DEE-BD50-4C15-8DD5-E2DCD6FBE49D}"/>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497053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96F88-BF89-481D-B9C1-A7A906B00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38201C8-562E-41B3-85CF-BA42E70E92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319449-A65D-4E72-8D55-7FB04A84A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F5EAA1-B764-48B1-8A04-714EF12023F5}"/>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6" name="Footer Placeholder 5">
            <a:extLst>
              <a:ext uri="{FF2B5EF4-FFF2-40B4-BE49-F238E27FC236}">
                <a16:creationId xmlns:a16="http://schemas.microsoft.com/office/drawing/2014/main" id="{B45DCFCC-CA75-425A-A67B-5E16DFC03E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2C0F10-4168-4C03-8E4B-F1FDEB02584B}"/>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30673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79E76-B6AB-4031-AA70-F9BAF85463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1B51BD-ECF2-4D94-B72E-3B9ACA3CE2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57D185-855A-4DCD-B57F-FC14B7FB9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B0554E-8028-419D-9595-1D72FE7B47A4}"/>
              </a:ext>
            </a:extLst>
          </p:cNvPr>
          <p:cNvSpPr>
            <a:spLocks noGrp="1"/>
          </p:cNvSpPr>
          <p:nvPr>
            <p:ph type="dt" sz="half" idx="10"/>
          </p:nvPr>
        </p:nvSpPr>
        <p:spPr/>
        <p:txBody>
          <a:bodyPr/>
          <a:lstStyle/>
          <a:p>
            <a:fld id="{195FB3BE-4857-405F-A6DB-F7E6F610DE82}" type="datetimeFigureOut">
              <a:rPr lang="en-GB" smtClean="0"/>
              <a:t>04/10/2020</a:t>
            </a:fld>
            <a:endParaRPr lang="en-GB"/>
          </a:p>
        </p:txBody>
      </p:sp>
      <p:sp>
        <p:nvSpPr>
          <p:cNvPr id="6" name="Footer Placeholder 5">
            <a:extLst>
              <a:ext uri="{FF2B5EF4-FFF2-40B4-BE49-F238E27FC236}">
                <a16:creationId xmlns:a16="http://schemas.microsoft.com/office/drawing/2014/main" id="{C104E4FE-D70F-4872-9D2E-480423C438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61978F-8F2E-4977-BD71-D7B580246103}"/>
              </a:ext>
            </a:extLst>
          </p:cNvPr>
          <p:cNvSpPr>
            <a:spLocks noGrp="1"/>
          </p:cNvSpPr>
          <p:nvPr>
            <p:ph type="sldNum" sz="quarter" idx="12"/>
          </p:nvPr>
        </p:nvSpPr>
        <p:spPr/>
        <p:txBody>
          <a:bodyPr/>
          <a:lstStyle/>
          <a:p>
            <a:fld id="{C43B7681-7873-4DED-B8EC-3B64584F0D00}" type="slidenum">
              <a:rPr lang="en-GB" smtClean="0"/>
              <a:t>‹#›</a:t>
            </a:fld>
            <a:endParaRPr lang="en-GB"/>
          </a:p>
        </p:txBody>
      </p:sp>
    </p:spTree>
    <p:extLst>
      <p:ext uri="{BB962C8B-B14F-4D97-AF65-F5344CB8AC3E}">
        <p14:creationId xmlns:p14="http://schemas.microsoft.com/office/powerpoint/2010/main" val="307063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82985E-4E59-4767-968B-93379E2EC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450D58-402A-4084-A413-95267EB216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9EBD9B-659E-4F74-9F58-BBE1637598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FB3BE-4857-405F-A6DB-F7E6F610DE82}" type="datetimeFigureOut">
              <a:rPr lang="en-GB" smtClean="0"/>
              <a:t>04/10/2020</a:t>
            </a:fld>
            <a:endParaRPr lang="en-GB"/>
          </a:p>
        </p:txBody>
      </p:sp>
      <p:sp>
        <p:nvSpPr>
          <p:cNvPr id="5" name="Footer Placeholder 4">
            <a:extLst>
              <a:ext uri="{FF2B5EF4-FFF2-40B4-BE49-F238E27FC236}">
                <a16:creationId xmlns:a16="http://schemas.microsoft.com/office/drawing/2014/main" id="{F2239FF2-433D-45AC-899C-9ACCADA5EE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D28369-53B2-4BB1-A1A6-69C0FC57C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B7681-7873-4DED-B8EC-3B64584F0D00}" type="slidenum">
              <a:rPr lang="en-GB" smtClean="0"/>
              <a:t>‹#›</a:t>
            </a:fld>
            <a:endParaRPr lang="en-GB"/>
          </a:p>
        </p:txBody>
      </p:sp>
    </p:spTree>
    <p:extLst>
      <p:ext uri="{BB962C8B-B14F-4D97-AF65-F5344CB8AC3E}">
        <p14:creationId xmlns:p14="http://schemas.microsoft.com/office/powerpoint/2010/main" val="2495885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ymissnina.com/my-bonnie-lies-over-the-ocean/" TargetMode="External"/><Relationship Id="rId3" Type="http://schemas.openxmlformats.org/officeDocument/2006/relationships/hyperlink" Target="https://www.bbc.co.uk/bitesize/clips/z3ncd2p" TargetMode="External"/><Relationship Id="rId7" Type="http://schemas.openxmlformats.org/officeDocument/2006/relationships/hyperlink" Target="https://www.youtube.com/watch?v=I0UNzTTZsTo" TargetMode="External"/><Relationship Id="rId2" Type="http://schemas.openxmlformats.org/officeDocument/2006/relationships/hyperlink" Target="https://www.youtube.com/watch?v=9zA1HrR5Kes" TargetMode="External"/><Relationship Id="rId1" Type="http://schemas.openxmlformats.org/officeDocument/2006/relationships/slideLayout" Target="../slideLayouts/slideLayout1.xml"/><Relationship Id="rId6" Type="http://schemas.openxmlformats.org/officeDocument/2006/relationships/hyperlink" Target="https://www.youtube.com/watch?v=3MDVSHsFFh0" TargetMode="External"/><Relationship Id="rId5" Type="http://schemas.openxmlformats.org/officeDocument/2006/relationships/hyperlink" Target="https://www.bbc.co.uk/teach/school-radio/eyfs-listen-and-play-old-king-cole/zfsxwty" TargetMode="External"/><Relationship Id="rId4" Type="http://schemas.openxmlformats.org/officeDocument/2006/relationships/hyperlink" Target="https://www.dailymotion.com/video/x6hgax7" TargetMode="External"/><Relationship Id="rId9" Type="http://schemas.openxmlformats.org/officeDocument/2006/relationships/hyperlink" Target="https://www.bbc.co.uk/programmes/p0389w4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llaroundthisworld.com/learn/u-s-and-canada-2/the-u-s-and-canada-the-blues/blues-kids-12-bar-blues/#.X22uwWhKjIU" TargetMode="External"/><Relationship Id="rId2" Type="http://schemas.openxmlformats.org/officeDocument/2006/relationships/hyperlink" Target="https://www.youtube.com/watch?v=zrNYH1ECE9s" TargetMode="External"/><Relationship Id="rId1" Type="http://schemas.openxmlformats.org/officeDocument/2006/relationships/slideLayout" Target="../slideLayouts/slideLayout2.xml"/><Relationship Id="rId4" Type="http://schemas.openxmlformats.org/officeDocument/2006/relationships/hyperlink" Target="https://www.youtube.com/watch?v=5Ncfa7emc3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youtube.com/watch?v=NiVnLYK48X4" TargetMode="External"/><Relationship Id="rId3" Type="http://schemas.openxmlformats.org/officeDocument/2006/relationships/hyperlink" Target="https://kids.kiddle.co/Jazz" TargetMode="External"/><Relationship Id="rId7" Type="http://schemas.openxmlformats.org/officeDocument/2006/relationships/hyperlink" Target="https://en.wikipedia.org/wiki/Jazz" TargetMode="External"/><Relationship Id="rId2" Type="http://schemas.openxmlformats.org/officeDocument/2006/relationships/hyperlink" Target="https://kids.kiddle.co/Pop_music" TargetMode="External"/><Relationship Id="rId1" Type="http://schemas.openxmlformats.org/officeDocument/2006/relationships/slideLayout" Target="../slideLayouts/slideLayout2.xml"/><Relationship Id="rId6" Type="http://schemas.openxmlformats.org/officeDocument/2006/relationships/hyperlink" Target="https://kids.kiddle.co/African_American" TargetMode="External"/><Relationship Id="rId5" Type="http://schemas.openxmlformats.org/officeDocument/2006/relationships/hyperlink" Target="https://kids.kiddle.co/Blues" TargetMode="External"/><Relationship Id="rId4" Type="http://schemas.openxmlformats.org/officeDocument/2006/relationships/hyperlink" Target="https://kids.kiddle.co/Gospel_music" TargetMode="External"/><Relationship Id="rId9" Type="http://schemas.openxmlformats.org/officeDocument/2006/relationships/hyperlink" Target="https://www.youtube.com/watch?v=_A2pRVyBmO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B95758-3975-4D55-9646-1AA37C4010B8}"/>
              </a:ext>
            </a:extLst>
          </p:cNvPr>
          <p:cNvSpPr/>
          <p:nvPr/>
        </p:nvSpPr>
        <p:spPr>
          <a:xfrm>
            <a:off x="1033669" y="351975"/>
            <a:ext cx="6096000" cy="1754326"/>
          </a:xfrm>
          <a:prstGeom prst="rect">
            <a:avLst/>
          </a:prstGeom>
        </p:spPr>
        <p:txBody>
          <a:bodyPr>
            <a:spAutoFit/>
          </a:bodyPr>
          <a:lstStyle/>
          <a:p>
            <a:r>
              <a:rPr lang="en-GB" b="1" dirty="0"/>
              <a:t>Autumn 1 Week 5		Music</a:t>
            </a:r>
          </a:p>
          <a:p>
            <a:endParaRPr lang="en-GB" dirty="0"/>
          </a:p>
          <a:p>
            <a:r>
              <a:rPr lang="en-GB" dirty="0"/>
              <a:t>Whole School Singing Focus	Big Red Combine Harvester    </a:t>
            </a:r>
            <a:r>
              <a:rPr lang="en-GB" dirty="0">
                <a:hlinkClick r:id="rId2"/>
              </a:rPr>
              <a:t>https://www.youtube.com/watch?v=9zA1HrR5Kes</a:t>
            </a:r>
            <a:endParaRPr lang="en-GB" dirty="0"/>
          </a:p>
          <a:p>
            <a:endParaRPr lang="en-GB" dirty="0"/>
          </a:p>
          <a:p>
            <a:r>
              <a:rPr lang="en-GB" dirty="0"/>
              <a:t>Reception Music :- Activities and  Music Linked to Sounds </a:t>
            </a:r>
          </a:p>
        </p:txBody>
      </p:sp>
      <p:graphicFrame>
        <p:nvGraphicFramePr>
          <p:cNvPr id="5" name="Table 4">
            <a:extLst>
              <a:ext uri="{FF2B5EF4-FFF2-40B4-BE49-F238E27FC236}">
                <a16:creationId xmlns:a16="http://schemas.microsoft.com/office/drawing/2014/main" id="{EF8703FF-86E5-47E5-9D39-7CB93768426D}"/>
              </a:ext>
            </a:extLst>
          </p:cNvPr>
          <p:cNvGraphicFramePr>
            <a:graphicFrameLocks noGrp="1"/>
          </p:cNvGraphicFramePr>
          <p:nvPr>
            <p:extLst>
              <p:ext uri="{D42A27DB-BD31-4B8C-83A1-F6EECF244321}">
                <p14:modId xmlns:p14="http://schemas.microsoft.com/office/powerpoint/2010/main" val="3122296904"/>
              </p:ext>
            </p:extLst>
          </p:nvPr>
        </p:nvGraphicFramePr>
        <p:xfrm>
          <a:off x="1033669" y="2106301"/>
          <a:ext cx="10124662" cy="3881098"/>
        </p:xfrm>
        <a:graphic>
          <a:graphicData uri="http://schemas.openxmlformats.org/drawingml/2006/table">
            <a:tbl>
              <a:tblPr firstRow="1" firstCol="1" bandRow="1">
                <a:tableStyleId>{5C22544A-7EE6-4342-B048-85BDC9FD1C3A}</a:tableStyleId>
              </a:tblPr>
              <a:tblGrid>
                <a:gridCol w="1517020">
                  <a:extLst>
                    <a:ext uri="{9D8B030D-6E8A-4147-A177-3AD203B41FA5}">
                      <a16:colId xmlns:a16="http://schemas.microsoft.com/office/drawing/2014/main" val="2134329665"/>
                    </a:ext>
                  </a:extLst>
                </a:gridCol>
                <a:gridCol w="8607642">
                  <a:extLst>
                    <a:ext uri="{9D8B030D-6E8A-4147-A177-3AD203B41FA5}">
                      <a16:colId xmlns:a16="http://schemas.microsoft.com/office/drawing/2014/main" val="1504304463"/>
                    </a:ext>
                  </a:extLst>
                </a:gridCol>
              </a:tblGrid>
              <a:tr h="286154">
                <a:tc>
                  <a:txBody>
                    <a:bodyPr/>
                    <a:lstStyle/>
                    <a:p>
                      <a:pPr algn="l">
                        <a:lnSpc>
                          <a:spcPct val="106000"/>
                        </a:lnSpc>
                        <a:spcAft>
                          <a:spcPts val="0"/>
                        </a:spcAft>
                      </a:pPr>
                      <a:r>
                        <a:rPr lang="en-GB" sz="9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tc>
                  <a:txBody>
                    <a:bodyPr/>
                    <a:lstStyle/>
                    <a:p>
                      <a:pPr algn="l">
                        <a:lnSpc>
                          <a:spcPct val="106000"/>
                        </a:lnSpc>
                        <a:spcAft>
                          <a:spcPts val="0"/>
                        </a:spcAft>
                      </a:pPr>
                      <a:r>
                        <a:rPr lang="en-GB" sz="1200" dirty="0">
                          <a:effectLst/>
                        </a:rPr>
                        <a:t>- Music</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extLst>
                  <a:ext uri="{0D108BD9-81ED-4DB2-BD59-A6C34878D82A}">
                    <a16:rowId xmlns:a16="http://schemas.microsoft.com/office/drawing/2014/main" val="3776986843"/>
                  </a:ext>
                </a:extLst>
              </a:tr>
              <a:tr h="498899">
                <a:tc>
                  <a:txBody>
                    <a:bodyPr/>
                    <a:lstStyle/>
                    <a:p>
                      <a:pPr algn="l">
                        <a:lnSpc>
                          <a:spcPct val="106000"/>
                        </a:lnSpc>
                        <a:spcAft>
                          <a:spcPts val="0"/>
                        </a:spcAft>
                      </a:pPr>
                      <a:r>
                        <a:rPr lang="en-GB" sz="2000" dirty="0">
                          <a:effectLst/>
                        </a:rPr>
                        <a:t>c</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tc>
                  <a:txBody>
                    <a:bodyPr/>
                    <a:lstStyle/>
                    <a:p>
                      <a:pPr algn="l">
                        <a:lnSpc>
                          <a:spcPct val="106000"/>
                        </a:lnSpc>
                        <a:spcAft>
                          <a:spcPts val="0"/>
                        </a:spcAft>
                      </a:pPr>
                      <a:r>
                        <a:rPr lang="en-GB" sz="1200" dirty="0">
                          <a:effectLst/>
                        </a:rPr>
                        <a:t>There’s a tiny Caterpillar on a leaf. </a:t>
                      </a:r>
                      <a:r>
                        <a:rPr lang="en-GB" sz="1200" dirty="0">
                          <a:effectLst/>
                          <a:hlinkClick r:id="rId3"/>
                        </a:rPr>
                        <a:t>https://www.bbc.co.uk/bitesize/clips/z3ncd2p</a:t>
                      </a:r>
                      <a:endParaRPr lang="en-GB" sz="1200" dirty="0">
                        <a:effectLst/>
                      </a:endParaRPr>
                    </a:p>
                    <a:p>
                      <a:pPr algn="l">
                        <a:lnSpc>
                          <a:spcPct val="106000"/>
                        </a:lnSpc>
                        <a:spcAft>
                          <a:spcPts val="0"/>
                        </a:spcAft>
                      </a:pPr>
                      <a:r>
                        <a:rPr lang="en-GB" sz="1200" dirty="0">
                          <a:effectLst/>
                        </a:rPr>
                        <a:t>Find out about castanets, </a:t>
                      </a:r>
                      <a:r>
                        <a:rPr lang="en-GB" sz="1200" dirty="0">
                          <a:effectLst/>
                          <a:hlinkClick r:id="rId4"/>
                        </a:rPr>
                        <a:t>https://www.dailymotion.com/video/x6hgax7</a:t>
                      </a:r>
                      <a:endParaRPr lang="en-GB" sz="1200" dirty="0">
                        <a:effectLst/>
                      </a:endParaRPr>
                    </a:p>
                    <a:p>
                      <a:pPr marL="0" marR="0" lvl="0" indent="0" algn="l" defTabSz="914400" rtl="0" eaLnBrk="1" fontAlgn="auto" latinLnBrk="0" hangingPunct="1">
                        <a:lnSpc>
                          <a:spcPct val="106000"/>
                        </a:lnSpc>
                        <a:spcBef>
                          <a:spcPts val="0"/>
                        </a:spcBef>
                        <a:spcAft>
                          <a:spcPts val="0"/>
                        </a:spcAft>
                        <a:buClrTx/>
                        <a:buSzTx/>
                        <a:buFontTx/>
                        <a:buNone/>
                        <a:tabLst/>
                        <a:defRPr/>
                      </a:pPr>
                      <a:r>
                        <a:rPr lang="en-GB" sz="1200" dirty="0">
                          <a:effectLst/>
                        </a:rPr>
                        <a:t>(Find Spain on the globe.)</a:t>
                      </a:r>
                    </a:p>
                    <a:p>
                      <a:pPr algn="l">
                        <a:lnSpc>
                          <a:spcPct val="106000"/>
                        </a:lnSpc>
                        <a:spcAft>
                          <a:spcPts val="0"/>
                        </a:spcAft>
                      </a:pPr>
                      <a:r>
                        <a:rPr lang="en-GB" sz="1200" dirty="0">
                          <a:effectLst/>
                        </a:rPr>
                        <a:t>Find out about cow bells, claves,</a:t>
                      </a:r>
                    </a:p>
                  </a:txBody>
                  <a:tcPr marL="62132" marR="62132" marT="0" marB="0"/>
                </a:tc>
                <a:extLst>
                  <a:ext uri="{0D108BD9-81ED-4DB2-BD59-A6C34878D82A}">
                    <a16:rowId xmlns:a16="http://schemas.microsoft.com/office/drawing/2014/main" val="742440723"/>
                  </a:ext>
                </a:extLst>
              </a:tr>
              <a:tr h="432510">
                <a:tc>
                  <a:txBody>
                    <a:bodyPr/>
                    <a:lstStyle/>
                    <a:p>
                      <a:pPr algn="l">
                        <a:lnSpc>
                          <a:spcPct val="106000"/>
                        </a:lnSpc>
                        <a:spcAft>
                          <a:spcPts val="0"/>
                        </a:spcAft>
                      </a:pPr>
                      <a:r>
                        <a:rPr lang="en-GB" sz="2000">
                          <a:effectLst/>
                        </a:rPr>
                        <a:t>k</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tc>
                  <a:txBody>
                    <a:bodyPr/>
                    <a:lstStyle/>
                    <a:p>
                      <a:pPr algn="l">
                        <a:lnSpc>
                          <a:spcPct val="106000"/>
                        </a:lnSpc>
                        <a:spcAft>
                          <a:spcPts val="0"/>
                        </a:spcAft>
                      </a:pPr>
                      <a:r>
                        <a:rPr lang="en-GB" sz="1200" dirty="0">
                          <a:effectLst/>
                        </a:rPr>
                        <a:t>Old King Cole </a:t>
                      </a:r>
                      <a:r>
                        <a:rPr lang="en-GB" sz="1200" dirty="0">
                          <a:effectLst/>
                          <a:hlinkClick r:id="rId5"/>
                        </a:rPr>
                        <a:t>https://www.bbc.co.uk/teach/school-radio/eyfs-listen-and-play-old-king-cole/zfsxwty</a:t>
                      </a:r>
                      <a:endParaRPr lang="en-GB" sz="1200" dirty="0">
                        <a:effectLst/>
                      </a:endParaRPr>
                    </a:p>
                    <a:p>
                      <a:pPr algn="l">
                        <a:lnSpc>
                          <a:spcPct val="106000"/>
                        </a:lnSpc>
                        <a:spcAft>
                          <a:spcPts val="0"/>
                        </a:spcAft>
                      </a:pPr>
                      <a:r>
                        <a:rPr lang="en-GB" sz="1200" dirty="0">
                          <a:effectLst/>
                        </a:rPr>
                        <a:t>King Caraticus </a:t>
                      </a:r>
                      <a:r>
                        <a:rPr lang="en-GB" sz="1200" dirty="0">
                          <a:effectLst/>
                          <a:hlinkClick r:id="rId6"/>
                        </a:rPr>
                        <a:t>https://www.youtube.com/watch?v=3MDVSHsFFh0</a:t>
                      </a:r>
                      <a:endParaRPr lang="en-GB" sz="1200" dirty="0">
                        <a:effectLst/>
                      </a:endParaRPr>
                    </a:p>
                    <a:p>
                      <a:pPr algn="l">
                        <a:lnSpc>
                          <a:spcPct val="106000"/>
                        </a:lnSpc>
                        <a:spcAft>
                          <a:spcPts val="0"/>
                        </a:spcAft>
                      </a:pPr>
                      <a:r>
                        <a:rPr lang="en-GB" sz="1200" dirty="0">
                          <a:effectLst/>
                        </a:rPr>
                        <a:t>Find out about the </a:t>
                      </a:r>
                      <a:r>
                        <a:rPr lang="en-GB" sz="1200" dirty="0" err="1">
                          <a:effectLst/>
                        </a:rPr>
                        <a:t>Khazoo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extLst>
                  <a:ext uri="{0D108BD9-81ED-4DB2-BD59-A6C34878D82A}">
                    <a16:rowId xmlns:a16="http://schemas.microsoft.com/office/drawing/2014/main" val="516092161"/>
                  </a:ext>
                </a:extLst>
              </a:tr>
              <a:tr h="233369">
                <a:tc>
                  <a:txBody>
                    <a:bodyPr/>
                    <a:lstStyle/>
                    <a:p>
                      <a:pPr algn="l">
                        <a:lnSpc>
                          <a:spcPct val="106000"/>
                        </a:lnSpc>
                        <a:spcAft>
                          <a:spcPts val="0"/>
                        </a:spcAft>
                      </a:pPr>
                      <a:r>
                        <a:rPr lang="en-GB" sz="2000">
                          <a:effectLst/>
                        </a:rPr>
                        <a:t>u</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tc>
                  <a:txBody>
                    <a:bodyPr/>
                    <a:lstStyle/>
                    <a:p>
                      <a:pPr algn="l">
                        <a:lnSpc>
                          <a:spcPct val="106000"/>
                        </a:lnSpc>
                        <a:spcAft>
                          <a:spcPts val="0"/>
                        </a:spcAft>
                      </a:pPr>
                      <a:r>
                        <a:rPr lang="en-GB" sz="1200" dirty="0">
                          <a:effectLst/>
                        </a:rPr>
                        <a:t>Those Magnificent Men in their Flying Machines.</a:t>
                      </a:r>
                    </a:p>
                    <a:p>
                      <a:pPr algn="l">
                        <a:lnSpc>
                          <a:spcPct val="106000"/>
                        </a:lnSpc>
                        <a:spcAft>
                          <a:spcPts val="0"/>
                        </a:spcAft>
                      </a:pPr>
                      <a:r>
                        <a:rPr lang="en-GB" sz="1200" dirty="0">
                          <a:effectLst/>
                          <a:hlinkClick r:id="rId7"/>
                        </a:rPr>
                        <a:t>https://www.youtube.com/watch?v=I0UNzTTZsTo</a:t>
                      </a:r>
                      <a:endParaRPr lang="en-GB" sz="1200" dirty="0">
                        <a:effectLst/>
                      </a:endParaRPr>
                    </a:p>
                    <a:p>
                      <a:pPr algn="l">
                        <a:lnSpc>
                          <a:spcPct val="106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extLst>
                  <a:ext uri="{0D108BD9-81ED-4DB2-BD59-A6C34878D82A}">
                    <a16:rowId xmlns:a16="http://schemas.microsoft.com/office/drawing/2014/main" val="2904163632"/>
                  </a:ext>
                </a:extLst>
              </a:tr>
              <a:tr h="1101996">
                <a:tc>
                  <a:txBody>
                    <a:bodyPr/>
                    <a:lstStyle/>
                    <a:p>
                      <a:pPr algn="l">
                        <a:lnSpc>
                          <a:spcPct val="106000"/>
                        </a:lnSpc>
                        <a:spcAft>
                          <a:spcPts val="0"/>
                        </a:spcAft>
                      </a:pPr>
                      <a:r>
                        <a:rPr lang="en-GB" sz="2000">
                          <a:effectLst/>
                        </a:rPr>
                        <a:t>b</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tc>
                  <a:txBody>
                    <a:bodyPr/>
                    <a:lstStyle/>
                    <a:p>
                      <a:pPr algn="l">
                        <a:lnSpc>
                          <a:spcPct val="106000"/>
                        </a:lnSpc>
                        <a:spcAft>
                          <a:spcPts val="0"/>
                        </a:spcAft>
                      </a:pPr>
                      <a:r>
                        <a:rPr lang="en-GB" sz="1200" dirty="0">
                          <a:effectLst/>
                        </a:rPr>
                        <a:t>My Bonnie lies over the Ocean </a:t>
                      </a:r>
                    </a:p>
                    <a:p>
                      <a:pPr algn="l">
                        <a:lnSpc>
                          <a:spcPct val="106000"/>
                        </a:lnSpc>
                        <a:spcAft>
                          <a:spcPts val="0"/>
                        </a:spcAft>
                      </a:pPr>
                      <a:r>
                        <a:rPr lang="en-GB" sz="1200" dirty="0">
                          <a:effectLst/>
                          <a:hlinkClick r:id="rId8"/>
                        </a:rPr>
                        <a:t>http://mymissnina.com/my-bonnie-lies-over-the-ocean/</a:t>
                      </a:r>
                      <a:endParaRPr lang="en-GB" sz="1200" dirty="0">
                        <a:effectLst/>
                      </a:endParaRPr>
                    </a:p>
                    <a:p>
                      <a:pPr algn="l">
                        <a:lnSpc>
                          <a:spcPct val="106000"/>
                        </a:lnSpc>
                        <a:spcAft>
                          <a:spcPts val="0"/>
                        </a:spcAft>
                      </a:pPr>
                      <a:r>
                        <a:rPr lang="en-GB" sz="1200" dirty="0">
                          <a:effectLst/>
                        </a:rPr>
                        <a:t>Try to stand up when you hear a word beginning with ‘b’.  Sit down when you hear another word beginning with ‘b’ and so on!</a:t>
                      </a:r>
                    </a:p>
                    <a:p>
                      <a:pPr algn="l">
                        <a:lnSpc>
                          <a:spcPct val="106000"/>
                        </a:lnSpc>
                        <a:spcAft>
                          <a:spcPts val="0"/>
                        </a:spcAft>
                      </a:pPr>
                      <a:r>
                        <a:rPr lang="en-GB" sz="1200" dirty="0">
                          <a:effectLst/>
                        </a:rPr>
                        <a:t>Find out about the bodhran (Find Ireland on a globe.)</a:t>
                      </a:r>
                    </a:p>
                    <a:p>
                      <a:pPr algn="l">
                        <a:lnSpc>
                          <a:spcPct val="106000"/>
                        </a:lnSpc>
                        <a:spcAft>
                          <a:spcPts val="0"/>
                        </a:spcAft>
                      </a:pPr>
                      <a:r>
                        <a:rPr lang="en-GB" sz="1200" dirty="0">
                          <a:effectLst/>
                        </a:rPr>
                        <a:t>Find out about:- bells, bass guitar, bongo drum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extLst>
                  <a:ext uri="{0D108BD9-81ED-4DB2-BD59-A6C34878D82A}">
                    <a16:rowId xmlns:a16="http://schemas.microsoft.com/office/drawing/2014/main" val="4190821597"/>
                  </a:ext>
                </a:extLst>
              </a:tr>
              <a:tr h="578867">
                <a:tc>
                  <a:txBody>
                    <a:bodyPr/>
                    <a:lstStyle/>
                    <a:p>
                      <a:pPr algn="l">
                        <a:lnSpc>
                          <a:spcPct val="106000"/>
                        </a:lnSpc>
                        <a:spcAft>
                          <a:spcPts val="0"/>
                        </a:spcAft>
                      </a:pPr>
                      <a:r>
                        <a:rPr lang="en-GB" sz="2000" dirty="0">
                          <a:effectLst/>
                        </a:rPr>
                        <a:t>f</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tc>
                  <a:txBody>
                    <a:bodyPr/>
                    <a:lstStyle/>
                    <a:p>
                      <a:pPr algn="l">
                        <a:lnSpc>
                          <a:spcPct val="106000"/>
                        </a:lnSpc>
                        <a:spcAft>
                          <a:spcPts val="0"/>
                        </a:spcAft>
                      </a:pPr>
                      <a:r>
                        <a:rPr lang="en-GB" sz="1200" dirty="0">
                          <a:effectLst/>
                        </a:rPr>
                        <a:t>1,2,3,4,5 once I caught a fish alive. </a:t>
                      </a:r>
                      <a:r>
                        <a:rPr lang="en-GB" sz="1200" dirty="0">
                          <a:effectLst/>
                          <a:hlinkClick r:id="rId9"/>
                        </a:rPr>
                        <a:t>https://www.bbc.co.uk/programmes/p0389w4f</a:t>
                      </a:r>
                      <a:endParaRPr lang="en-GB" sz="1200" dirty="0">
                        <a:effectLst/>
                      </a:endParaRPr>
                    </a:p>
                    <a:p>
                      <a:pPr algn="l">
                        <a:lnSpc>
                          <a:spcPct val="106000"/>
                        </a:lnSpc>
                        <a:spcAft>
                          <a:spcPts val="0"/>
                        </a:spcAft>
                      </a:pPr>
                      <a:r>
                        <a:rPr lang="en-GB" sz="1200" dirty="0">
                          <a:effectLst/>
                        </a:rPr>
                        <a:t> </a:t>
                      </a:r>
                    </a:p>
                    <a:p>
                      <a:pPr algn="l">
                        <a:lnSpc>
                          <a:spcPct val="106000"/>
                        </a:lnSpc>
                        <a:spcAft>
                          <a:spcPts val="0"/>
                        </a:spcAft>
                      </a:pPr>
                      <a:r>
                        <a:rPr lang="en-GB" sz="1200" dirty="0">
                          <a:effectLst/>
                        </a:rPr>
                        <a:t>Find out about the Fife, finger cymbals.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32" marR="62132" marT="0" marB="0"/>
                </a:tc>
                <a:extLst>
                  <a:ext uri="{0D108BD9-81ED-4DB2-BD59-A6C34878D82A}">
                    <a16:rowId xmlns:a16="http://schemas.microsoft.com/office/drawing/2014/main" val="1337104769"/>
                  </a:ext>
                </a:extLst>
              </a:tr>
            </a:tbl>
          </a:graphicData>
        </a:graphic>
      </p:graphicFrame>
    </p:spTree>
    <p:extLst>
      <p:ext uri="{BB962C8B-B14F-4D97-AF65-F5344CB8AC3E}">
        <p14:creationId xmlns:p14="http://schemas.microsoft.com/office/powerpoint/2010/main" val="306680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A1B96F-A334-4DEC-89DB-6503E3687CA4}"/>
              </a:ext>
            </a:extLst>
          </p:cNvPr>
          <p:cNvSpPr/>
          <p:nvPr/>
        </p:nvSpPr>
        <p:spPr>
          <a:xfrm>
            <a:off x="1046922" y="470961"/>
            <a:ext cx="9766853" cy="455509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Blues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Blues is a style of music originating in the deep south of America and is considered an ancestor of Jazz. The Blues was created by African-American communities at the end of the 19th century who had suffered through slavery. Spirituals and work songs were sung to make their ordeal more bearable. These sad songs were the beginnings of the </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Blues.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What are the general style indicators of Blues music?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Blues form can also be heard in Jazz and Rock ’n’ Roll and is characterised by the use of a structure called the 12 Bar Blues. This is a set pattern of chords that repeats every 12 bars and is easily recognisable by listening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Blues uses a sad and melancholic melody that evokes feelings of being downtrodden or ‘blue’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 rhythm section, voice, guitar and harmonica are often featured in these songs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•Improvisation features in the Blues. Improvisation comes from the heart and expresses how you are feeling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lyrics in a Blues song usually follow a pattern: the first and second lines are the same; the third line is different but rhymes with the first two</a:t>
            </a:r>
          </a:p>
        </p:txBody>
      </p:sp>
    </p:spTree>
    <p:extLst>
      <p:ext uri="{BB962C8B-B14F-4D97-AF65-F5344CB8AC3E}">
        <p14:creationId xmlns:p14="http://schemas.microsoft.com/office/powerpoint/2010/main" val="1052476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4B347E-BC93-4BDA-A713-F7F9BF237065}"/>
              </a:ext>
            </a:extLst>
          </p:cNvPr>
          <p:cNvSpPr/>
          <p:nvPr/>
        </p:nvSpPr>
        <p:spPr>
          <a:xfrm>
            <a:off x="885829" y="483559"/>
            <a:ext cx="7476292" cy="44627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Blues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Veggie Tales – Silly Songs with Larry.  Blues with Larry up to 3 min 55 sec.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https://www.youtube.com/watch?v=zrNYH1ECE9s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Introduction to the Blues Chord pattern and making up a song.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Counting to 12 and feeling the beat.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https://www.allaroundthisworld.com/learn/u-s-and-canada-2/the-u-s-and-canada-the-blues/blues-kids-12-bar-blues/#.X22uwWhKjIU</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Sketch about feeling blue and singing to make yourself feel better.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https://www.youtube.com/watch?v=5Ncfa7emc3g</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752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24E340-6712-41B0-989E-B51C9CEE7528}"/>
              </a:ext>
            </a:extLst>
          </p:cNvPr>
          <p:cNvSpPr/>
          <p:nvPr/>
        </p:nvSpPr>
        <p:spPr>
          <a:xfrm>
            <a:off x="662609" y="335846"/>
            <a:ext cx="10760765" cy="557075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1940s R&amp;B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Rhythm and blues</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(also known as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R&amp;B</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or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RnB</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is a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2" tooltip="Pop music"/>
              </a:rPr>
              <a:t>popular music</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genre combining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tooltip="Jazz"/>
              </a:rPr>
              <a:t>jazz</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4" tooltip="Gospel music"/>
              </a:rPr>
              <a:t>gospel</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tooltip="Blues"/>
              </a:rPr>
              <a:t>blues</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influences, first performed by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6" tooltip="African American"/>
              </a:rPr>
              <a:t>African American</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artists.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Musical features: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*rocking,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7" tooltip="Jazz"/>
              </a:rPr>
              <a:t>jazz</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based music with a heavy, insistent beat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Sometimes known as ‘jump blues’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Let the Good Times Roll – Louis Jordan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https://www.youtube.com/watch?v=NiVnLYK48X4</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Choo </a:t>
            </a:r>
            <a:r>
              <a:rPr kumimoji="0" lang="en-GB" sz="1800" b="0" i="0" u="none" strike="noStrike" kern="1200" cap="none" spc="0" normalizeH="0" baseline="0" noProof="0" dirty="0" err="1">
                <a:ln>
                  <a:noFill/>
                </a:ln>
                <a:solidFill>
                  <a:prstClr val="black"/>
                </a:solidFill>
                <a:effectLst/>
                <a:uLnTx/>
                <a:uFillTx/>
                <a:latin typeface="Calibri" panose="020F0502020204030204"/>
                <a:ea typeface="+mn-ea"/>
                <a:cs typeface="+mn-cs"/>
              </a:rPr>
              <a:t>choo</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b="0" i="0" u="none" strike="noStrike" kern="1200" cap="none" spc="0" normalizeH="0" baseline="0" noProof="0" dirty="0" err="1">
                <a:ln>
                  <a:noFill/>
                </a:ln>
                <a:solidFill>
                  <a:prstClr val="black"/>
                </a:solidFill>
                <a:effectLst/>
                <a:uLnTx/>
                <a:uFillTx/>
                <a:latin typeface="Calibri" panose="020F0502020204030204"/>
                <a:ea typeface="+mn-ea"/>
                <a:cs typeface="+mn-cs"/>
              </a:rPr>
              <a:t>ch’boogie</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 Louis Jordan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9"/>
              </a:rPr>
              <a:t>https://www.youtube.com/watch?v=_A2pRVyBmOY</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1352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676</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Jarvis</dc:creator>
  <cp:lastModifiedBy>Katherine Barton</cp:lastModifiedBy>
  <cp:revision>5</cp:revision>
  <dcterms:created xsi:type="dcterms:W3CDTF">2020-09-25T09:46:52Z</dcterms:created>
  <dcterms:modified xsi:type="dcterms:W3CDTF">2020-10-04T14:34:13Z</dcterms:modified>
</cp:coreProperties>
</file>