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7"/>
  </p:notesMasterIdLst>
  <p:handoutMasterIdLst>
    <p:handoutMasterId r:id="rId18"/>
  </p:handoutMasterIdLst>
  <p:sldIdLst>
    <p:sldId id="294" r:id="rId2"/>
    <p:sldId id="307" r:id="rId3"/>
    <p:sldId id="308" r:id="rId4"/>
    <p:sldId id="309" r:id="rId5"/>
    <p:sldId id="310" r:id="rId6"/>
    <p:sldId id="311" r:id="rId7"/>
    <p:sldId id="312" r:id="rId8"/>
    <p:sldId id="313" r:id="rId9"/>
    <p:sldId id="314" r:id="rId10"/>
    <p:sldId id="315" r:id="rId11"/>
    <p:sldId id="316" r:id="rId12"/>
    <p:sldId id="317" r:id="rId13"/>
    <p:sldId id="319" r:id="rId14"/>
    <p:sldId id="318" r:id="rId15"/>
    <p:sldId id="296" r:id="rId16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Heinemann Roman" panose="02000503000000020004" charset="0"/>
      <p:regular r:id="rId23"/>
    </p:embeddedFont>
    <p:embeddedFont>
      <p:font typeface="Numberlings" panose="020B0604020202020204" charset="0"/>
      <p:regular r:id="rId24"/>
    </p:embeddedFont>
    <p:embeddedFont>
      <p:font typeface="Roboto" panose="020B0604020202020204" charset="0"/>
      <p:regular r:id="rId25"/>
      <p:bold r:id="rId26"/>
      <p:italic r:id="rId27"/>
      <p:boldItalic r:id="rId28"/>
    </p:embeddedFont>
    <p:embeddedFont>
      <p:font typeface="Twinkl" panose="020B0604020202020204" charset="0"/>
      <p:regular r:id="rId29"/>
      <p:bold r:id="rId30"/>
    </p:embeddedFont>
    <p:embeddedFont>
      <p:font typeface="VAG Rounded" charset="0"/>
      <p:bold r:id="rId3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17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504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C63A9"/>
    <a:srgbClr val="3E95B3"/>
    <a:srgbClr val="E08D25"/>
    <a:srgbClr val="E91D25"/>
    <a:srgbClr val="E74483"/>
    <a:srgbClr val="036169"/>
    <a:srgbClr val="E3C321"/>
    <a:srgbClr val="6CBE45"/>
    <a:srgbClr val="90C964"/>
    <a:srgbClr val="E636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68" d="100"/>
          <a:sy n="68" d="100"/>
        </p:scale>
        <p:origin x="1224" y="48"/>
      </p:cViewPr>
      <p:guideLst>
        <p:guide orient="horz" pos="2160"/>
        <p:guide pos="2880"/>
        <p:guide pos="317"/>
        <p:guide orient="horz" pos="3974"/>
        <p:guide pos="5420"/>
        <p:guide orient="horz" pos="346"/>
        <p:guide pos="476"/>
        <p:guide orient="horz" pos="504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7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18/10/2020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18/10/2020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" TargetMode="Externa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2" name="Rectangle 1">
            <a:hlinkClick r:id="rId4"/>
          </p:cNvPr>
          <p:cNvSpPr/>
          <p:nvPr userDrawn="1"/>
        </p:nvSpPr>
        <p:spPr>
          <a:xfrm>
            <a:off x="4137660" y="5561814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4" name="Rectangle 3">
            <a:hlinkClick r:id="rId4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5" Type="http://schemas.openxmlformats.org/officeDocument/2006/relationships/slide" Target="slide11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slide" Target="slide1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5" Type="http://schemas.openxmlformats.org/officeDocument/2006/relationships/slide" Target="slide13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2" Type="http://schemas.openxmlformats.org/officeDocument/2006/relationships/audio" Target="../media/audio2.wav"/><Relationship Id="rId16" Type="http://schemas.openxmlformats.org/officeDocument/2006/relationships/image" Target="../media/image3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png"/><Relationship Id="rId11" Type="http://schemas.openxmlformats.org/officeDocument/2006/relationships/image" Target="../media/image31.jpeg"/><Relationship Id="rId5" Type="http://schemas.openxmlformats.org/officeDocument/2006/relationships/image" Target="../media/image25.png"/><Relationship Id="rId15" Type="http://schemas.openxmlformats.org/officeDocument/2006/relationships/slide" Target="slide14.xml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Relationship Id="rId1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5" Type="http://schemas.openxmlformats.org/officeDocument/2006/relationships/slide" Target="slide4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slide" Target="slide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5" Type="http://schemas.openxmlformats.org/officeDocument/2006/relationships/slide" Target="slide6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6" Type="http://schemas.openxmlformats.org/officeDocument/2006/relationships/slide" Target="slide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5" Type="http://schemas.openxmlformats.org/officeDocument/2006/relationships/slide" Target="slide8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slide" Target="slide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slide" Target="slide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18798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8"/>
          <p:cNvSpPr/>
          <p:nvPr/>
        </p:nvSpPr>
        <p:spPr>
          <a:xfrm>
            <a:off x="443060" y="457038"/>
            <a:ext cx="8263924" cy="5962973"/>
          </a:xfrm>
          <a:prstGeom prst="roundRect">
            <a:avLst>
              <a:gd name="adj" fmla="val 2733"/>
            </a:avLst>
          </a:prstGeom>
          <a:gradFill flip="none" rotWithShape="1">
            <a:gsLst>
              <a:gs pos="83000">
                <a:schemeClr val="bg1">
                  <a:alpha val="0"/>
                </a:schemeClr>
              </a:gs>
              <a:gs pos="0">
                <a:srgbClr val="3E95B3"/>
              </a:gs>
              <a:gs pos="62000">
                <a:schemeClr val="bg1">
                  <a:alpha val="8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Rounded Rectangular Callout 11"/>
          <p:cNvSpPr/>
          <p:nvPr/>
        </p:nvSpPr>
        <p:spPr>
          <a:xfrm>
            <a:off x="3164735" y="1516878"/>
            <a:ext cx="5055016" cy="1754356"/>
          </a:xfrm>
          <a:prstGeom prst="wedgeRoundRectCallout">
            <a:avLst>
              <a:gd name="adj1" fmla="val -57213"/>
              <a:gd name="adj2" fmla="val 15735"/>
              <a:gd name="adj3" fmla="val 16667"/>
            </a:avLst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sz="2800" dirty="0">
                <a:solidFill>
                  <a:schemeClr val="tx1"/>
                </a:solidFill>
                <a:latin typeface="Heinemann Roman" panose="02000503000000020004" pitchFamily="50" charset="0"/>
                <a:ea typeface="Roboto"/>
                <a:cs typeface="Roboto"/>
                <a:sym typeface="Roboto"/>
              </a:rPr>
              <a:t>How many boats can you see? How many more boats do I need to make </a:t>
            </a:r>
            <a:r>
              <a:rPr lang="en-GB" sz="2800" dirty="0">
                <a:solidFill>
                  <a:schemeClr val="tx1"/>
                </a:solidFill>
                <a:latin typeface="Numberlings" pitchFamily="2" charset="0"/>
                <a:ea typeface="Roboto"/>
                <a:cs typeface="Roboto"/>
                <a:sym typeface="Roboto"/>
              </a:rPr>
              <a:t>4</a:t>
            </a:r>
            <a:r>
              <a:rPr lang="en-GB" sz="2800" dirty="0">
                <a:solidFill>
                  <a:schemeClr val="tx1"/>
                </a:solidFill>
                <a:latin typeface="Heinemann Roman" panose="02000503000000020004" pitchFamily="50" charset="0"/>
                <a:ea typeface="Roboto"/>
                <a:cs typeface="Roboto"/>
                <a:sym typeface="Roboto"/>
              </a:rPr>
              <a:t>?</a:t>
            </a:r>
          </a:p>
        </p:txBody>
      </p:sp>
      <p:sp>
        <p:nvSpPr>
          <p:cNvPr id="9" name="Rounded Rectangular Callout 8"/>
          <p:cNvSpPr/>
          <p:nvPr/>
        </p:nvSpPr>
        <p:spPr>
          <a:xfrm>
            <a:off x="3164735" y="1516716"/>
            <a:ext cx="5055016" cy="1750122"/>
          </a:xfrm>
          <a:prstGeom prst="wedgeRoundRectCallout">
            <a:avLst>
              <a:gd name="adj1" fmla="val -58233"/>
              <a:gd name="adj2" fmla="val 16369"/>
              <a:gd name="adj3" fmla="val 16667"/>
            </a:avLst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sz="4000" dirty="0">
                <a:solidFill>
                  <a:schemeClr val="tx1"/>
                </a:solidFill>
                <a:latin typeface="Heinemann Roman" panose="02000503000000020004" pitchFamily="50" charset="0"/>
                <a:ea typeface="Roboto"/>
                <a:cs typeface="Roboto"/>
                <a:sym typeface="Roboto"/>
              </a:rPr>
              <a:t>I need </a:t>
            </a:r>
            <a:r>
              <a:rPr lang="en-GB" sz="4000" dirty="0">
                <a:solidFill>
                  <a:schemeClr val="tx1"/>
                </a:solidFill>
                <a:latin typeface="Numberlings" pitchFamily="2" charset="0"/>
                <a:ea typeface="Roboto"/>
                <a:cs typeface="Roboto"/>
                <a:sym typeface="Roboto"/>
              </a:rPr>
              <a:t>2</a:t>
            </a:r>
            <a:r>
              <a:rPr lang="en-GB" sz="4000" dirty="0">
                <a:solidFill>
                  <a:schemeClr val="tx1"/>
                </a:solidFill>
                <a:latin typeface="Heinemann Roman" panose="02000503000000020004" pitchFamily="50" charset="0"/>
                <a:ea typeface="Roboto"/>
                <a:cs typeface="Roboto"/>
                <a:sym typeface="Roboto"/>
              </a:rPr>
              <a:t> more boats to make </a:t>
            </a:r>
            <a:r>
              <a:rPr lang="en-GB" sz="4000" dirty="0">
                <a:solidFill>
                  <a:schemeClr val="tx1"/>
                </a:solidFill>
                <a:latin typeface="Numberlings" pitchFamily="2" charset="0"/>
                <a:ea typeface="Roboto"/>
                <a:cs typeface="Roboto"/>
                <a:sym typeface="Roboto"/>
              </a:rPr>
              <a:t>4</a:t>
            </a:r>
            <a:r>
              <a:rPr lang="en-GB" sz="4000" dirty="0">
                <a:solidFill>
                  <a:schemeClr val="tx1"/>
                </a:solidFill>
                <a:latin typeface="Heinemann Roman" panose="02000503000000020004" pitchFamily="50" charset="0"/>
                <a:ea typeface="Roboto"/>
                <a:cs typeface="Roboto"/>
                <a:sym typeface="Roboto"/>
              </a:rPr>
              <a:t>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3059" y="4868215"/>
            <a:ext cx="8270383" cy="1641950"/>
          </a:xfrm>
          <a:prstGeom prst="roundRect">
            <a:avLst/>
          </a:prstGeom>
        </p:spPr>
      </p:pic>
      <p:pic>
        <p:nvPicPr>
          <p:cNvPr id="4" name="Numberblock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9022" y="1050290"/>
            <a:ext cx="1808480" cy="5143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5611" y="4391696"/>
            <a:ext cx="1642698" cy="113501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0405" y="5004281"/>
            <a:ext cx="1642698" cy="113501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0988" y="4386225"/>
            <a:ext cx="1642698" cy="113501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5782" y="4998810"/>
            <a:ext cx="1642698" cy="1135015"/>
          </a:xfrm>
          <a:prstGeom prst="rect">
            <a:avLst/>
          </a:prstGeom>
        </p:spPr>
      </p:pic>
      <p:sp>
        <p:nvSpPr>
          <p:cNvPr id="11" name="Right Arrow 10">
            <a:hlinkClick r:id="rId5" action="ppaction://hlinksldjump"/>
          </p:cNvPr>
          <p:cNvSpPr/>
          <p:nvPr/>
        </p:nvSpPr>
        <p:spPr>
          <a:xfrm>
            <a:off x="8062544" y="118825"/>
            <a:ext cx="1020817" cy="792418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latin typeface="Heinemann Roman" panose="02000503000000020004" pitchFamily="50" charset="0"/>
              </a:rPr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1956245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9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6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12" grpId="0" animBg="1"/>
      <p:bldP spid="9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8"/>
          <p:cNvSpPr/>
          <p:nvPr/>
        </p:nvSpPr>
        <p:spPr>
          <a:xfrm>
            <a:off x="443060" y="457038"/>
            <a:ext cx="8263924" cy="5962973"/>
          </a:xfrm>
          <a:prstGeom prst="roundRect">
            <a:avLst>
              <a:gd name="adj" fmla="val 2733"/>
            </a:avLst>
          </a:prstGeom>
          <a:gradFill flip="none" rotWithShape="1">
            <a:gsLst>
              <a:gs pos="83000">
                <a:schemeClr val="bg1">
                  <a:alpha val="0"/>
                </a:schemeClr>
              </a:gs>
              <a:gs pos="0">
                <a:srgbClr val="3E95B3"/>
              </a:gs>
              <a:gs pos="62000">
                <a:schemeClr val="bg1">
                  <a:alpha val="8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Rounded Rectangular Callout 11"/>
          <p:cNvSpPr/>
          <p:nvPr/>
        </p:nvSpPr>
        <p:spPr>
          <a:xfrm>
            <a:off x="2575772" y="592626"/>
            <a:ext cx="5452729" cy="1059320"/>
          </a:xfrm>
          <a:prstGeom prst="wedgeRoundRectCallout">
            <a:avLst>
              <a:gd name="adj1" fmla="val -54699"/>
              <a:gd name="adj2" fmla="val 44206"/>
              <a:gd name="adj3" fmla="val 16667"/>
            </a:avLst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sz="1600" dirty="0">
                <a:solidFill>
                  <a:schemeClr val="tx1"/>
                </a:solidFill>
                <a:latin typeface="Heinemann Roman" panose="02000503000000020004" pitchFamily="50" charset="0"/>
                <a:ea typeface="Roboto"/>
                <a:cs typeface="Roboto"/>
                <a:sym typeface="Roboto"/>
              </a:rPr>
              <a:t>How many bees can you see?</a:t>
            </a:r>
          </a:p>
          <a:p>
            <a:pPr lvl="0" algn="ctr"/>
            <a:r>
              <a:rPr lang="en-GB" sz="1600" dirty="0">
                <a:solidFill>
                  <a:schemeClr val="tx1"/>
                </a:solidFill>
                <a:latin typeface="Heinemann Roman" panose="02000503000000020004" pitchFamily="50" charset="0"/>
                <a:ea typeface="Roboto"/>
                <a:cs typeface="Roboto"/>
                <a:sym typeface="Roboto"/>
              </a:rPr>
              <a:t>How many more flowers do we need for each bee to have their own flower? How can you work it out?</a:t>
            </a:r>
          </a:p>
        </p:txBody>
      </p:sp>
      <p:pic>
        <p:nvPicPr>
          <p:cNvPr id="4" name="Numberblock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9022" y="1050290"/>
            <a:ext cx="1808480" cy="5143500"/>
          </a:xfrm>
          <a:prstGeom prst="rect">
            <a:avLst/>
          </a:prstGeom>
        </p:spPr>
      </p:pic>
      <p:sp>
        <p:nvSpPr>
          <p:cNvPr id="9" name="Rounded Rectangular Callout 8"/>
          <p:cNvSpPr/>
          <p:nvPr/>
        </p:nvSpPr>
        <p:spPr>
          <a:xfrm>
            <a:off x="3103464" y="626199"/>
            <a:ext cx="4647826" cy="971373"/>
          </a:xfrm>
          <a:prstGeom prst="wedgeRoundRectCallout">
            <a:avLst>
              <a:gd name="adj1" fmla="val -58232"/>
              <a:gd name="adj2" fmla="val 47195"/>
              <a:gd name="adj3" fmla="val 16667"/>
            </a:avLst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sz="2400" dirty="0">
                <a:solidFill>
                  <a:schemeClr val="tx1"/>
                </a:solidFill>
                <a:latin typeface="Heinemann Roman" panose="02000503000000020004" pitchFamily="50" charset="0"/>
                <a:ea typeface="Roboto"/>
                <a:cs typeface="Roboto"/>
                <a:sym typeface="Roboto"/>
              </a:rPr>
              <a:t>I need </a:t>
            </a:r>
            <a:r>
              <a:rPr lang="en-GB" sz="2400" dirty="0">
                <a:solidFill>
                  <a:schemeClr val="tx1"/>
                </a:solidFill>
                <a:latin typeface="Numberlings" pitchFamily="2" charset="0"/>
                <a:ea typeface="Roboto"/>
                <a:cs typeface="Roboto"/>
                <a:sym typeface="Roboto"/>
              </a:rPr>
              <a:t>3</a:t>
            </a:r>
            <a:r>
              <a:rPr lang="en-GB" sz="2400" dirty="0">
                <a:solidFill>
                  <a:schemeClr val="tx1"/>
                </a:solidFill>
                <a:latin typeface="Heinemann Roman" panose="02000503000000020004" pitchFamily="50" charset="0"/>
                <a:ea typeface="Roboto"/>
                <a:cs typeface="Roboto"/>
                <a:sym typeface="Roboto"/>
              </a:rPr>
              <a:t> more flowers for the bees to have </a:t>
            </a:r>
            <a:r>
              <a:rPr lang="en-GB" sz="2400" dirty="0">
                <a:solidFill>
                  <a:schemeClr val="tx1"/>
                </a:solidFill>
                <a:latin typeface="Numberlings" pitchFamily="2" charset="0"/>
                <a:ea typeface="Roboto"/>
                <a:cs typeface="Roboto"/>
                <a:sym typeface="Roboto"/>
              </a:rPr>
              <a:t>1</a:t>
            </a:r>
            <a:r>
              <a:rPr lang="en-GB" sz="2400" dirty="0">
                <a:solidFill>
                  <a:schemeClr val="tx1"/>
                </a:solidFill>
                <a:latin typeface="Heinemann Roman" panose="02000503000000020004" pitchFamily="50" charset="0"/>
                <a:ea typeface="Roboto"/>
                <a:cs typeface="Roboto"/>
                <a:sym typeface="Roboto"/>
              </a:rPr>
              <a:t> each.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33443" y="1799591"/>
            <a:ext cx="4795058" cy="4225288"/>
          </a:xfrm>
          <a:prstGeom prst="round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46300" y="4443210"/>
            <a:ext cx="613679" cy="9931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4347" y="-1123910"/>
            <a:ext cx="1051263" cy="97426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9383" y="4440942"/>
            <a:ext cx="613679" cy="99315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47430" y="-1126178"/>
            <a:ext cx="1051263" cy="97426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72466" y="4456121"/>
            <a:ext cx="613679" cy="99315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0513" y="-1110999"/>
            <a:ext cx="1051263" cy="97426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5549" y="4453853"/>
            <a:ext cx="613679" cy="99315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3596" y="-1113267"/>
            <a:ext cx="1051263" cy="974260"/>
          </a:xfrm>
          <a:prstGeom prst="rect">
            <a:avLst/>
          </a:prstGeom>
        </p:spPr>
      </p:pic>
      <p:sp>
        <p:nvSpPr>
          <p:cNvPr id="15" name="Right Arrow 14">
            <a:hlinkClick r:id="rId6" action="ppaction://hlinksldjump"/>
          </p:cNvPr>
          <p:cNvSpPr/>
          <p:nvPr/>
        </p:nvSpPr>
        <p:spPr>
          <a:xfrm>
            <a:off x="8062544" y="118825"/>
            <a:ext cx="1020817" cy="792418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latin typeface="Heinemann Roman" panose="02000503000000020004" pitchFamily="50" charset="0"/>
              </a:rPr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505356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4.07407E-6 L 3.88889E-6 0.00024 C -0.00955 0.00417 -0.01476 0.00533 -0.02223 0.01112 C -0.02379 0.01204 -0.02535 0.0132 -0.02639 0.01482 C -0.02813 0.0169 -0.02917 0.01968 -0.03056 0.02223 C -0.04219 0.04005 -0.02674 0.01343 -0.03889 0.03519 C -0.0382 0.05463 -0.03993 0.06412 -0.03473 0.0794 C -0.03421 0.08149 -0.03299 0.08334 -0.03195 0.08496 C -0.01927 0.10787 -0.03264 0.0838 -0.02223 0.09977 C -0.02084 0.10232 -0.0198 0.10487 -0.01806 0.10741 C -0.01372 0.11366 -0.00816 0.11875 -0.00417 0.12593 C -0.00035 0.13264 0.00382 0.13936 0.00555 0.14815 L 0.00694 0.15556 C 0.00642 0.16297 0.00694 0.17061 0.00555 0.17778 C 0.00451 0.18172 0.00191 0.18519 3.88889E-6 0.18866 C -0.00209 0.1919 -0.00556 0.19584 -0.00834 0.19815 C -0.00973 0.19885 -0.01111 0.19908 -0.0125 0.19977 C -0.02014 0.20996 -0.01337 0.20232 -0.02639 0.21112 C -0.03594 0.21713 -0.02414 0.21297 -0.0375 0.21644 C -0.04601 0.22408 -0.03698 0.2169 -0.04723 0.22223 C -0.05313 0.22477 -0.05469 0.22778 -0.05973 0.23311 C -0.06025 0.23519 -0.06042 0.23704 -0.06111 0.23889 C -0.06233 0.24098 -0.06493 0.24167 -0.06528 0.24445 C -0.06598 0.24931 -0.06459 0.25417 -0.06389 0.25926 C -0.06372 0.26112 -0.0632 0.26297 -0.0625 0.26482 C -0.0599 0.27176 -0.05782 0.27524 -0.05417 0.28149 C -0.0507 0.29537 -0.05591 0.27871 -0.04861 0.29074 C -0.04775 0.29213 -0.04809 0.29445 -0.04723 0.2963 C -0.04323 0.30625 -0.04271 0.30602 -0.0375 0.31297 C -0.03716 0.31482 -0.03681 0.31667 -0.03611 0.31829 C -0.03473 0.32223 -0.03091 0.32801 -0.02917 0.33125 C -0.02813 0.3338 -0.02743 0.33635 -0.02639 0.33889 C -0.0257 0.34028 -0.02431 0.34237 -0.02361 0.34422 C -0.02205 0.34977 -0.02153 0.35579 -0.01945 0.36088 L -0.01667 0.36852 C -0.01719 0.37223 -0.01667 0.37616 -0.01806 0.37963 L -0.03056 0.3963 C -0.03195 0.39815 -0.03368 0.39954 -0.03473 0.40186 C -0.03577 0.40348 -0.03664 0.40556 -0.0375 0.40718 C -0.03889 0.40973 -0.04046 0.41204 -0.04167 0.41482 C -0.04861 0.42848 -0.04341 0.41875 -0.04861 0.43149 C -0.04948 0.43311 -0.05087 0.43496 -0.05139 0.43681 C -0.05261 0.44051 -0.05296 0.44445 -0.05417 0.44815 L -0.05695 0.45556 C -0.0566 0.46482 -0.0566 0.47408 -0.05556 0.48334 C -0.05521 0.48658 -0.054 0.48959 -0.05278 0.4926 C -0.05122 0.4963 -0.04723 0.50371 -0.04723 0.50394 C -0.0441 0.525 -0.04896 0.50093 -0.04028 0.52037 C -0.03889 0.52362 -0.03993 0.52894 -0.0375 0.53149 C -0.03039 0.53843 -0.03368 0.53473 -0.02778 0.5426 C -0.02743 0.54491 -0.02726 0.54746 -0.02639 0.55 C -0.02587 0.55186 -0.02379 0.55324 -0.02361 0.55556 C -0.02327 0.56528 -0.02431 0.57524 -0.025 0.58519 C -0.02535 0.5875 -0.02535 0.59051 -0.02639 0.5926 C -0.0316 0.60186 -0.03455 0.60394 -0.04028 0.60926 C -0.04202 0.61806 -0.04358 0.62477 -0.04306 0.63519 C -0.04271 0.64561 -0.04219 0.64561 -0.03889 0.65 L -0.0375 0.65926 " pathEditMode="relative" rAng="0" ptsTypes="AAAAAAAAAAAAAAAAAAAAAAAAAAAAAAAAAAAAAAAAAAAAAAAAAAAAAAAAAA">
                                      <p:cBhvr>
                                        <p:cTn id="16" dur="3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34" y="32963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animMotion origin="layout" path="M 0 -1.11111E-6 L 0 0.00023 C -0.00955 0.00417 -0.01476 0.00533 -0.02222 0.01111 C -0.02378 0.01204 -0.02535 0.0132 -0.02639 0.01482 C -0.02812 0.0169 -0.02917 0.01968 -0.03056 0.02222 C -0.04219 0.04005 -0.02674 0.01343 -0.03889 0.03519 C -0.03819 0.05463 -0.03993 0.06412 -0.03472 0.0794 C -0.0342 0.08148 -0.03299 0.08333 -0.03194 0.08495 C -0.01927 0.10787 -0.03264 0.0838 -0.02222 0.09977 C -0.02083 0.10232 -0.01979 0.10486 -0.01806 0.10741 C -0.01372 0.11366 -0.00816 0.11875 -0.00417 0.12593 C -0.00035 0.13264 0.00382 0.13935 0.00556 0.14815 L 0.00694 0.15556 C 0.00642 0.16296 0.00694 0.1706 0.00556 0.17778 C 0.00451 0.18171 0.00191 0.18519 0 0.18866 C -0.00208 0.1919 -0.00556 0.19583 -0.00833 0.19815 C -0.00972 0.19884 -0.01111 0.19908 -0.0125 0.19977 C -0.02014 0.20995 -0.01337 0.20232 -0.02639 0.21111 C -0.03594 0.21713 -0.02413 0.21296 -0.0375 0.21644 C -0.04601 0.22408 -0.03698 0.2169 -0.04722 0.22222 C -0.05312 0.22477 -0.05469 0.22778 -0.05972 0.2331 C -0.06024 0.23519 -0.06042 0.23704 -0.06111 0.23889 C -0.06233 0.24097 -0.06493 0.24167 -0.06528 0.24445 C -0.06597 0.24931 -0.06458 0.25417 -0.06389 0.25926 C -0.06372 0.26111 -0.06319 0.26296 -0.0625 0.26482 C -0.0599 0.27176 -0.05781 0.27523 -0.05417 0.28148 C -0.05069 0.29537 -0.0559 0.2787 -0.04861 0.29074 C -0.04774 0.29213 -0.04809 0.29445 -0.04722 0.2963 C -0.04323 0.30625 -0.04271 0.30602 -0.0375 0.31296 C -0.03715 0.31482 -0.03681 0.31667 -0.03611 0.31829 C -0.03472 0.32222 -0.0309 0.32801 -0.02917 0.33125 C -0.02812 0.3338 -0.02743 0.33634 -0.02639 0.33889 C -0.02569 0.34028 -0.02431 0.34236 -0.02361 0.34421 C -0.02205 0.34977 -0.02153 0.35579 -0.01944 0.36088 L -0.01667 0.36852 C -0.01719 0.37222 -0.01667 0.37616 -0.01806 0.37963 L -0.03056 0.3963 C -0.03194 0.39815 -0.03368 0.39954 -0.03472 0.40185 C -0.03576 0.40347 -0.03663 0.40556 -0.0375 0.40718 C -0.03889 0.40972 -0.04045 0.41204 -0.04167 0.41482 C -0.04861 0.42847 -0.0434 0.41875 -0.04861 0.43148 C -0.04948 0.4331 -0.05087 0.43495 -0.05139 0.43681 C -0.0526 0.44051 -0.05295 0.44445 -0.05417 0.44815 L -0.05694 0.45556 C -0.0566 0.46482 -0.0566 0.47408 -0.05556 0.48333 C -0.05521 0.48658 -0.05399 0.48958 -0.05278 0.49259 C -0.05122 0.4963 -0.04722 0.5037 -0.04722 0.50394 C -0.0441 0.525 -0.04896 0.50093 -0.04028 0.52037 C -0.03889 0.52361 -0.03993 0.52894 -0.0375 0.53148 C -0.03038 0.53843 -0.03368 0.53472 -0.02778 0.54259 C -0.02743 0.54491 -0.02726 0.54745 -0.02639 0.55 C -0.02587 0.55185 -0.02378 0.55324 -0.02361 0.55556 C -0.02326 0.56528 -0.02431 0.57523 -0.025 0.58519 C -0.02535 0.5875 -0.02535 0.59051 -0.02639 0.59259 C -0.0316 0.60185 -0.03455 0.60394 -0.04028 0.60926 C -0.04201 0.61806 -0.04358 0.62477 -0.04306 0.63519 C -0.04271 0.6456 -0.04219 0.6456 -0.03889 0.65 L -0.0375 0.65926 " pathEditMode="relative" rAng="0" ptsTypes="AAAAAAAAAAAAAAAAAAAAAAAAAAAAAAAAAAAAAAAAAAAAAAAAAAAAAAAAAA">
                                      <p:cBhvr>
                                        <p:cTn id="18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34" y="32963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2.5E-6 4.07407E-6 L 2.5E-6 0.00023 C -0.00955 0.00416 -0.01476 0.00532 -0.02222 0.01111 C -0.02379 0.01203 -0.02535 0.01319 -0.02639 0.01481 C -0.02813 0.01689 -0.02917 0.01967 -0.03056 0.02222 C -0.04219 0.04004 -0.02674 0.01342 -0.03889 0.03518 C -0.0382 0.05463 -0.03993 0.06412 -0.03472 0.07939 C -0.0342 0.08148 -0.03299 0.08333 -0.03195 0.08495 C -0.01927 0.10787 -0.03264 0.08379 -0.02222 0.09976 C -0.02084 0.10231 -0.01979 0.10486 -0.01806 0.1074 C -0.01372 0.11365 -0.00816 0.11875 -0.00417 0.12592 C -0.00035 0.13263 0.00382 0.13935 0.00555 0.14814 L 0.00694 0.15555 C 0.00642 0.16296 0.00694 0.1706 0.00555 0.17777 C 0.00451 0.18171 0.00191 0.18518 2.5E-6 0.18865 C -0.00209 0.19189 -0.00556 0.19583 -0.00834 0.19814 C -0.00972 0.19884 -0.01111 0.19907 -0.0125 0.19976 C -0.02014 0.20995 -0.01337 0.20231 -0.02639 0.21111 C -0.03594 0.21713 -0.02413 0.21296 -0.0375 0.21643 C -0.04601 0.22407 -0.03698 0.21689 -0.04722 0.22222 C -0.05313 0.22476 -0.05469 0.22777 -0.05972 0.2331 C -0.06025 0.23518 -0.06042 0.23703 -0.06111 0.23888 C -0.06233 0.24097 -0.06493 0.24166 -0.06528 0.24444 C -0.06597 0.2493 -0.06459 0.25416 -0.06389 0.25926 C -0.06372 0.26111 -0.0632 0.26296 -0.0625 0.26481 C -0.0599 0.27176 -0.05781 0.27523 -0.05417 0.28148 C -0.0507 0.29537 -0.05591 0.2787 -0.04861 0.29074 C -0.04775 0.29213 -0.04809 0.29444 -0.04722 0.29629 C -0.04323 0.30625 -0.04271 0.30601 -0.0375 0.31296 C -0.03716 0.31481 -0.03681 0.31666 -0.03611 0.31828 C -0.03472 0.32222 -0.03091 0.32801 -0.02917 0.33125 C -0.02813 0.33379 -0.02743 0.33634 -0.02639 0.33888 C -0.0257 0.34027 -0.02431 0.34236 -0.02361 0.34421 C -0.02205 0.34976 -0.02153 0.35578 -0.01945 0.36088 L -0.01667 0.36851 C -0.01719 0.37222 -0.01667 0.37615 -0.01806 0.37963 L -0.03056 0.39629 C -0.03195 0.39814 -0.03368 0.39953 -0.03472 0.40185 C -0.03577 0.40347 -0.03663 0.40555 -0.0375 0.40717 C -0.03889 0.40972 -0.04045 0.41203 -0.04167 0.41481 C -0.04861 0.42847 -0.04341 0.41875 -0.04861 0.43148 C -0.04948 0.4331 -0.05087 0.43495 -0.05139 0.4368 C -0.05261 0.44051 -0.05295 0.44444 -0.05417 0.44814 L -0.05695 0.45555 C -0.0566 0.46481 -0.0566 0.47407 -0.05556 0.48333 C -0.05521 0.48657 -0.054 0.48958 -0.05278 0.49259 C -0.05122 0.49629 -0.04722 0.5037 -0.04722 0.50393 C -0.0441 0.525 -0.04896 0.50092 -0.04028 0.52037 C -0.03889 0.52361 -0.03993 0.52893 -0.0375 0.53148 C -0.03038 0.53842 -0.03368 0.53472 -0.02778 0.54259 C -0.02743 0.5449 -0.02726 0.54745 -0.02639 0.55 C -0.02587 0.55185 -0.02379 0.55324 -0.02361 0.55555 C -0.02327 0.56527 -0.02431 0.57523 -0.025 0.58518 C -0.02535 0.5875 -0.02535 0.59051 -0.02639 0.59259 C -0.0316 0.60185 -0.03455 0.60393 -0.04028 0.60926 C -0.04202 0.61805 -0.04358 0.62476 -0.04306 0.63518 C -0.04271 0.6456 -0.04219 0.6456 -0.03889 0.65 L -0.0375 0.65926 " pathEditMode="relative" rAng="0" ptsTypes="AAAAAAAAAAAAAAAAAAAAAAAAAAAAAAAAAAAAAAAAAAAAAAAAAAAAAAAAAA">
                                      <p:cBhvr>
                                        <p:cTn id="20" dur="3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34" y="32963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2900"/>
                                  </p:stCondLst>
                                  <p:childTnLst>
                                    <p:animMotion origin="layout" path="M -1.38889E-6 -4.44444E-6 L -1.38889E-6 0.00024 C -0.00955 0.00417 -0.01476 0.00533 -0.02222 0.01112 C -0.02378 0.01204 -0.02535 0.0132 -0.02639 0.01482 C -0.02812 0.0169 -0.02917 0.01968 -0.03055 0.02223 C -0.04219 0.04005 -0.02673 0.01343 -0.03889 0.03519 C -0.03819 0.05463 -0.03993 0.06412 -0.03472 0.0794 C -0.0342 0.08149 -0.03298 0.08334 -0.03194 0.08496 C -0.01927 0.10787 -0.03264 0.0838 -0.02222 0.09977 C -0.02083 0.10232 -0.01979 0.10487 -0.01805 0.10741 C -0.01371 0.11366 -0.00816 0.11875 -0.00417 0.12593 C -0.00035 0.13264 0.00382 0.13936 0.00556 0.14815 L 0.00695 0.15556 C 0.00643 0.16297 0.00695 0.17061 0.00556 0.17778 C 0.00452 0.18172 0.00191 0.18519 -1.38889E-6 0.18866 C -0.00208 0.1919 -0.00555 0.19584 -0.00833 0.19815 C -0.00972 0.19885 -0.01111 0.19908 -0.0125 0.19977 C -0.02014 0.20996 -0.01337 0.20232 -0.02639 0.21112 C -0.03594 0.21713 -0.02413 0.21297 -0.0375 0.21644 C -0.04601 0.22408 -0.03698 0.2169 -0.04722 0.22223 C -0.05312 0.22477 -0.05469 0.22778 -0.05972 0.23311 C -0.06024 0.23519 -0.06042 0.23704 -0.06111 0.23889 C -0.06232 0.24098 -0.06493 0.24167 -0.06528 0.24445 C -0.06597 0.24931 -0.06458 0.25417 -0.06389 0.25926 C -0.06371 0.26112 -0.06319 0.26297 -0.0625 0.26482 C -0.05989 0.27176 -0.05781 0.27524 -0.05417 0.28149 C -0.05069 0.29537 -0.0559 0.27871 -0.04861 0.29075 C -0.04774 0.29213 -0.04809 0.29445 -0.04722 0.2963 C -0.04323 0.30625 -0.04271 0.30602 -0.0375 0.31297 C -0.03715 0.31482 -0.0368 0.31667 -0.03611 0.31829 C -0.03472 0.32223 -0.0309 0.32801 -0.02917 0.33125 C -0.02812 0.3338 -0.02743 0.33635 -0.02639 0.33889 C -0.02569 0.34028 -0.0243 0.34237 -0.02361 0.34422 C -0.02205 0.34977 -0.02153 0.35579 -0.01944 0.36088 L -0.01667 0.36852 C -0.01719 0.37223 -0.01667 0.37616 -0.01805 0.37963 L -0.03055 0.3963 C -0.03194 0.39815 -0.03368 0.39954 -0.03472 0.40186 C -0.03576 0.40348 -0.03663 0.40556 -0.0375 0.40718 C -0.03889 0.40973 -0.04045 0.41204 -0.04167 0.41482 C -0.04861 0.42848 -0.0434 0.41875 -0.04861 0.43149 C -0.04948 0.43311 -0.05087 0.43496 -0.05139 0.43681 C -0.0526 0.44051 -0.05295 0.44445 -0.05417 0.44815 L -0.05694 0.45556 C -0.0566 0.46482 -0.0566 0.47408 -0.05555 0.48334 C -0.05521 0.48658 -0.05399 0.48959 -0.05278 0.4926 C -0.05121 0.4963 -0.04722 0.50371 -0.04722 0.50394 C -0.0441 0.525 -0.04896 0.50093 -0.04028 0.52037 C -0.03889 0.52362 -0.03993 0.52894 -0.0375 0.53149 C -0.03038 0.53843 -0.03368 0.53473 -0.02778 0.5426 C -0.02743 0.54491 -0.02726 0.54746 -0.02639 0.55 C -0.02587 0.55186 -0.02378 0.55325 -0.02361 0.55556 C -0.02326 0.56528 -0.0243 0.57524 -0.025 0.58519 C -0.02535 0.5875 -0.02535 0.59051 -0.02639 0.5926 C -0.0316 0.60186 -0.03455 0.60394 -0.04028 0.60926 C -0.04201 0.61806 -0.04357 0.62477 -0.04305 0.63519 C -0.04271 0.64561 -0.04219 0.64561 -0.03889 0.65 L -0.0375 0.65926 " pathEditMode="relative" rAng="0" ptsTypes="AAAAAAAAAAAAAAAAAAAAAAAAAAAAAAAAAAAAAAAAAAAAAAAAAAAAAAAAAA">
                                      <p:cBhvr>
                                        <p:cTn id="22" dur="31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34" y="32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4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4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2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9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8"/>
          <p:cNvSpPr/>
          <p:nvPr/>
        </p:nvSpPr>
        <p:spPr>
          <a:xfrm>
            <a:off x="443060" y="457038"/>
            <a:ext cx="8263924" cy="5962973"/>
          </a:xfrm>
          <a:prstGeom prst="roundRect">
            <a:avLst>
              <a:gd name="adj" fmla="val 2733"/>
            </a:avLst>
          </a:prstGeom>
          <a:gradFill flip="none" rotWithShape="1">
            <a:gsLst>
              <a:gs pos="83000">
                <a:schemeClr val="bg1">
                  <a:alpha val="0"/>
                </a:schemeClr>
              </a:gs>
              <a:gs pos="0">
                <a:srgbClr val="3E95B3"/>
              </a:gs>
              <a:gs pos="62000">
                <a:schemeClr val="bg1">
                  <a:alpha val="8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7667" y="2581056"/>
            <a:ext cx="824270" cy="940930"/>
          </a:xfrm>
          <a:prstGeom prst="rect">
            <a:avLst/>
          </a:prstGeom>
        </p:spPr>
      </p:pic>
      <p:sp>
        <p:nvSpPr>
          <p:cNvPr id="12" name="Rounded Rectangular Callout 11"/>
          <p:cNvSpPr/>
          <p:nvPr/>
        </p:nvSpPr>
        <p:spPr>
          <a:xfrm>
            <a:off x="3103464" y="682781"/>
            <a:ext cx="4582703" cy="799096"/>
          </a:xfrm>
          <a:prstGeom prst="wedgeRoundRectCallout">
            <a:avLst>
              <a:gd name="adj1" fmla="val -60780"/>
              <a:gd name="adj2" fmla="val 57579"/>
              <a:gd name="adj3" fmla="val 16667"/>
            </a:avLst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dirty="0">
                <a:solidFill>
                  <a:schemeClr val="tx1"/>
                </a:solidFill>
                <a:latin typeface="Heinemann Roman" panose="02000503000000020004" pitchFamily="50" charset="0"/>
                <a:ea typeface="Roboto"/>
                <a:cs typeface="Roboto"/>
                <a:sym typeface="Roboto"/>
              </a:rPr>
              <a:t>How many apples can you see? How many more apples do I need to make </a:t>
            </a:r>
            <a:r>
              <a:rPr lang="en-GB" dirty="0">
                <a:solidFill>
                  <a:schemeClr val="tx1"/>
                </a:solidFill>
                <a:latin typeface="Numberlings" pitchFamily="2" charset="0"/>
                <a:ea typeface="Roboto"/>
                <a:cs typeface="Roboto"/>
                <a:sym typeface="Roboto"/>
              </a:rPr>
              <a:t>4</a:t>
            </a:r>
            <a:r>
              <a:rPr lang="en-GB" dirty="0">
                <a:solidFill>
                  <a:schemeClr val="tx1"/>
                </a:solidFill>
                <a:latin typeface="Heinemann Roman" panose="02000503000000020004" pitchFamily="50" charset="0"/>
                <a:ea typeface="Roboto"/>
                <a:cs typeface="Roboto"/>
                <a:sym typeface="Roboto"/>
              </a:rPr>
              <a:t>?</a:t>
            </a:r>
          </a:p>
        </p:txBody>
      </p:sp>
      <p:pic>
        <p:nvPicPr>
          <p:cNvPr id="4" name="Numberblocks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9022" y="1050290"/>
            <a:ext cx="1808480" cy="5143500"/>
          </a:xfrm>
          <a:prstGeom prst="rect">
            <a:avLst/>
          </a:prstGeom>
        </p:spPr>
      </p:pic>
      <p:sp>
        <p:nvSpPr>
          <p:cNvPr id="9" name="Rounded Rectangular Callout 8"/>
          <p:cNvSpPr/>
          <p:nvPr/>
        </p:nvSpPr>
        <p:spPr>
          <a:xfrm>
            <a:off x="3103464" y="686875"/>
            <a:ext cx="4582703" cy="799096"/>
          </a:xfrm>
          <a:prstGeom prst="wedgeRoundRectCallout">
            <a:avLst>
              <a:gd name="adj1" fmla="val -60780"/>
              <a:gd name="adj2" fmla="val 57579"/>
              <a:gd name="adj3" fmla="val 16667"/>
            </a:avLst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dirty="0">
                <a:solidFill>
                  <a:schemeClr val="tx1"/>
                </a:solidFill>
                <a:latin typeface="Numberlings" pitchFamily="2" charset="0"/>
                <a:ea typeface="Roboto"/>
                <a:cs typeface="Roboto"/>
                <a:sym typeface="Roboto"/>
              </a:rPr>
              <a:t>1 </a:t>
            </a:r>
            <a:r>
              <a:rPr lang="en-GB" dirty="0">
                <a:solidFill>
                  <a:schemeClr val="tx1"/>
                </a:solidFill>
                <a:latin typeface="Heinemann Roman" panose="02000503000000020004" pitchFamily="50" charset="0"/>
                <a:ea typeface="Roboto"/>
                <a:cs typeface="Roboto"/>
                <a:sym typeface="Roboto"/>
              </a:rPr>
              <a:t>more apple makes </a:t>
            </a:r>
            <a:r>
              <a:rPr lang="en-GB" dirty="0">
                <a:solidFill>
                  <a:schemeClr val="tx1"/>
                </a:solidFill>
                <a:latin typeface="Numberlings" pitchFamily="2" charset="0"/>
                <a:ea typeface="Roboto"/>
                <a:cs typeface="Roboto"/>
                <a:sym typeface="Roboto"/>
              </a:rPr>
              <a:t>4</a:t>
            </a:r>
            <a:r>
              <a:rPr lang="en-GB" dirty="0">
                <a:solidFill>
                  <a:schemeClr val="tx1"/>
                </a:solidFill>
                <a:latin typeface="Heinemann Roman" panose="02000503000000020004" pitchFamily="50" charset="0"/>
                <a:ea typeface="Roboto"/>
                <a:cs typeface="Roboto"/>
                <a:sym typeface="Roboto"/>
              </a:rPr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4974" y="1707620"/>
            <a:ext cx="6040536" cy="42703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7617" y="2581056"/>
            <a:ext cx="824270" cy="94093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13107" y="2681110"/>
            <a:ext cx="824270" cy="94093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79777" y="1881980"/>
            <a:ext cx="824270" cy="94093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920616" y="4221062"/>
            <a:ext cx="29993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latin typeface="Numberlings" pitchFamily="2" charset="0"/>
              </a:rPr>
              <a:t>  3 + 1 = 4</a:t>
            </a:r>
          </a:p>
        </p:txBody>
      </p:sp>
      <p:sp>
        <p:nvSpPr>
          <p:cNvPr id="15" name="Right Arrow 14">
            <a:hlinkClick r:id="rId5" action="ppaction://hlinksldjump"/>
          </p:cNvPr>
          <p:cNvSpPr/>
          <p:nvPr/>
        </p:nvSpPr>
        <p:spPr>
          <a:xfrm>
            <a:off x="8062544" y="118825"/>
            <a:ext cx="1020817" cy="792418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latin typeface="Heinemann Roman" panose="02000503000000020004" pitchFamily="50" charset="0"/>
              </a:rPr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1807710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2.59259E-6 L 8.33333E-7 0.35509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12" grpId="0" animBg="1"/>
      <p:bldP spid="9" grpId="0" animBg="1"/>
      <p:bldP spid="20" grpId="0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8"/>
          <p:cNvSpPr/>
          <p:nvPr/>
        </p:nvSpPr>
        <p:spPr>
          <a:xfrm>
            <a:off x="443060" y="457038"/>
            <a:ext cx="8263924" cy="5962973"/>
          </a:xfrm>
          <a:prstGeom prst="roundRect">
            <a:avLst>
              <a:gd name="adj" fmla="val 2733"/>
            </a:avLst>
          </a:prstGeom>
          <a:gradFill flip="none" rotWithShape="1">
            <a:gsLst>
              <a:gs pos="83000">
                <a:schemeClr val="bg1">
                  <a:alpha val="0"/>
                </a:schemeClr>
              </a:gs>
              <a:gs pos="0">
                <a:srgbClr val="3E95B3"/>
              </a:gs>
              <a:gs pos="62000">
                <a:schemeClr val="bg1">
                  <a:alpha val="8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5" name="Speech Bubble: Rectangle with Corners Rounded 44"/>
          <p:cNvSpPr/>
          <p:nvPr/>
        </p:nvSpPr>
        <p:spPr>
          <a:xfrm>
            <a:off x="3201517" y="5076452"/>
            <a:ext cx="2747010" cy="869950"/>
          </a:xfrm>
          <a:prstGeom prst="wedgeRoundRectCallout">
            <a:avLst>
              <a:gd name="adj1" fmla="val -76795"/>
              <a:gd name="adj2" fmla="val -39597"/>
              <a:gd name="adj3" fmla="val 16667"/>
            </a:avLst>
          </a:prstGeom>
          <a:solidFill>
            <a:schemeClr val="bg1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  <a:latin typeface="Numberlings" pitchFamily="2" charset="0"/>
              </a:rPr>
              <a:t>3 + 1 = 4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1958968" y="584662"/>
            <a:ext cx="5306449" cy="270520"/>
            <a:chOff x="1958968" y="641812"/>
            <a:chExt cx="5306449" cy="270520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4213455" y="-176098"/>
              <a:ext cx="251376" cy="1887196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58968" y="643688"/>
              <a:ext cx="251376" cy="247624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2677257" y="506744"/>
              <a:ext cx="251376" cy="521511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14041" y="643688"/>
              <a:ext cx="251376" cy="247624"/>
            </a:xfrm>
            <a:prstGeom prst="rect">
              <a:avLst/>
            </a:prstGeom>
          </p:spPr>
        </p:pic>
        <p:grpSp>
          <p:nvGrpSpPr>
            <p:cNvPr id="29" name="Group 28"/>
            <p:cNvGrpSpPr/>
            <p:nvPr/>
          </p:nvGrpSpPr>
          <p:grpSpPr>
            <a:xfrm rot="16200000">
              <a:off x="6013130" y="243268"/>
              <a:ext cx="270520" cy="1067608"/>
              <a:chOff x="1076240" y="1285285"/>
              <a:chExt cx="304561" cy="1201950"/>
            </a:xfrm>
          </p:grpSpPr>
          <p:pic>
            <p:nvPicPr>
              <p:cNvPr id="30" name="Picture 29"/>
              <p:cNvPicPr>
                <a:picLocks noChangeAspect="1"/>
              </p:cNvPicPr>
              <p:nvPr/>
            </p:nvPicPr>
            <p:blipFill rotWithShape="1"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076240" y="1285285"/>
                <a:ext cx="304561" cy="587136"/>
              </a:xfrm>
              <a:prstGeom prst="rect">
                <a:avLst/>
              </a:prstGeom>
            </p:spPr>
          </p:pic>
          <p:pic>
            <p:nvPicPr>
              <p:cNvPr id="31" name="Picture 30"/>
              <p:cNvPicPr>
                <a:picLocks noChangeAspect="1"/>
              </p:cNvPicPr>
              <p:nvPr/>
            </p:nvPicPr>
            <p:blipFill rotWithShape="1"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076240" y="1900099"/>
                <a:ext cx="304561" cy="587136"/>
              </a:xfrm>
              <a:prstGeom prst="rect">
                <a:avLst/>
              </a:prstGeom>
            </p:spPr>
          </p:pic>
        </p:grpSp>
      </p:grpSp>
      <p:grpSp>
        <p:nvGrpSpPr>
          <p:cNvPr id="32" name="Group 31"/>
          <p:cNvGrpSpPr/>
          <p:nvPr/>
        </p:nvGrpSpPr>
        <p:grpSpPr>
          <a:xfrm>
            <a:off x="1512813" y="1073160"/>
            <a:ext cx="247626" cy="3357218"/>
            <a:chOff x="1512813" y="1130310"/>
            <a:chExt cx="247626" cy="3357218"/>
          </a:xfrm>
        </p:grpSpPr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12814" y="2870461"/>
              <a:ext cx="247625" cy="1617067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0800000">
              <a:off x="1512813" y="1130310"/>
              <a:ext cx="247625" cy="1343178"/>
            </a:xfrm>
            <a:prstGeom prst="rect">
              <a:avLst/>
            </a:prstGeom>
          </p:spPr>
        </p:pic>
      </p:grpSp>
      <p:grpSp>
        <p:nvGrpSpPr>
          <p:cNvPr id="40" name="Group 39"/>
          <p:cNvGrpSpPr/>
          <p:nvPr/>
        </p:nvGrpSpPr>
        <p:grpSpPr>
          <a:xfrm>
            <a:off x="7357116" y="1073160"/>
            <a:ext cx="265599" cy="3357218"/>
            <a:chOff x="7357116" y="1093794"/>
            <a:chExt cx="265599" cy="3357218"/>
          </a:xfrm>
        </p:grpSpPr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71339" y="3655613"/>
              <a:ext cx="251376" cy="795399"/>
            </a:xfrm>
            <a:prstGeom prst="rect">
              <a:avLst/>
            </a:prstGeom>
          </p:spPr>
        </p:pic>
        <p:grpSp>
          <p:nvGrpSpPr>
            <p:cNvPr id="43" name="Group 42"/>
            <p:cNvGrpSpPr/>
            <p:nvPr/>
          </p:nvGrpSpPr>
          <p:grpSpPr>
            <a:xfrm>
              <a:off x="7357116" y="1093794"/>
              <a:ext cx="265599" cy="2162713"/>
              <a:chOff x="865880" y="2053154"/>
              <a:chExt cx="299021" cy="2434861"/>
            </a:xfrm>
          </p:grpSpPr>
          <p:pic>
            <p:nvPicPr>
              <p:cNvPr id="44" name="Picture 43"/>
              <p:cNvPicPr>
                <a:picLocks noChangeAspect="1"/>
              </p:cNvPicPr>
              <p:nvPr/>
            </p:nvPicPr>
            <p:blipFill rotWithShape="1">
              <a:blip r:embed="rId10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865880" y="2053154"/>
                <a:ext cx="299021" cy="1203840"/>
              </a:xfrm>
              <a:prstGeom prst="rect">
                <a:avLst/>
              </a:prstGeom>
            </p:spPr>
          </p:pic>
          <p:pic>
            <p:nvPicPr>
              <p:cNvPr id="46" name="Picture 45"/>
              <p:cNvPicPr>
                <a:picLocks noChangeAspect="1"/>
              </p:cNvPicPr>
              <p:nvPr/>
            </p:nvPicPr>
            <p:blipFill rotWithShape="1">
              <a:blip r:embed="rId10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865880" y="3284175"/>
                <a:ext cx="299021" cy="1203840"/>
              </a:xfrm>
              <a:prstGeom prst="rect">
                <a:avLst/>
              </a:prstGeom>
            </p:spPr>
          </p:pic>
        </p:grpSp>
      </p:grpSp>
      <p:grpSp>
        <p:nvGrpSpPr>
          <p:cNvPr id="48" name="Group 47"/>
          <p:cNvGrpSpPr/>
          <p:nvPr/>
        </p:nvGrpSpPr>
        <p:grpSpPr>
          <a:xfrm>
            <a:off x="1958968" y="4665965"/>
            <a:ext cx="5306449" cy="270520"/>
            <a:chOff x="1958968" y="4723115"/>
            <a:chExt cx="5306449" cy="270520"/>
          </a:xfrm>
        </p:grpSpPr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4213455" y="3905205"/>
              <a:ext cx="251376" cy="1887196"/>
            </a:xfrm>
            <a:prstGeom prst="rect">
              <a:avLst/>
            </a:prstGeom>
          </p:spPr>
        </p:pic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58968" y="4724991"/>
              <a:ext cx="251376" cy="247624"/>
            </a:xfrm>
            <a:prstGeom prst="rect">
              <a:avLst/>
            </a:prstGeom>
          </p:spPr>
        </p:pic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2677257" y="4588047"/>
              <a:ext cx="251376" cy="521511"/>
            </a:xfrm>
            <a:prstGeom prst="rect">
              <a:avLst/>
            </a:prstGeom>
          </p:spPr>
        </p:pic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14041" y="4724991"/>
              <a:ext cx="251376" cy="247624"/>
            </a:xfrm>
            <a:prstGeom prst="rect">
              <a:avLst/>
            </a:prstGeom>
          </p:spPr>
        </p:pic>
        <p:grpSp>
          <p:nvGrpSpPr>
            <p:cNvPr id="53" name="Group 52"/>
            <p:cNvGrpSpPr/>
            <p:nvPr/>
          </p:nvGrpSpPr>
          <p:grpSpPr>
            <a:xfrm rot="16200000">
              <a:off x="6013130" y="4324571"/>
              <a:ext cx="270520" cy="1067608"/>
              <a:chOff x="1076240" y="1285285"/>
              <a:chExt cx="304561" cy="1201950"/>
            </a:xfrm>
          </p:grpSpPr>
          <p:pic>
            <p:nvPicPr>
              <p:cNvPr id="54" name="Picture 53"/>
              <p:cNvPicPr>
                <a:picLocks noChangeAspect="1"/>
              </p:cNvPicPr>
              <p:nvPr/>
            </p:nvPicPr>
            <p:blipFill rotWithShape="1"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076240" y="1285285"/>
                <a:ext cx="304561" cy="587136"/>
              </a:xfrm>
              <a:prstGeom prst="rect">
                <a:avLst/>
              </a:prstGeom>
            </p:spPr>
          </p:pic>
          <p:pic>
            <p:nvPicPr>
              <p:cNvPr id="55" name="Picture 54"/>
              <p:cNvPicPr>
                <a:picLocks noChangeAspect="1"/>
              </p:cNvPicPr>
              <p:nvPr/>
            </p:nvPicPr>
            <p:blipFill rotWithShape="1"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076240" y="1900099"/>
                <a:ext cx="304561" cy="587136"/>
              </a:xfrm>
              <a:prstGeom prst="rect">
                <a:avLst/>
              </a:prstGeom>
            </p:spPr>
          </p:pic>
        </p:grpSp>
      </p:grpSp>
      <p:pic>
        <p:nvPicPr>
          <p:cNvPr id="56" name="Picture 55"/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95449" y="781445"/>
            <a:ext cx="5742934" cy="3941868"/>
          </a:xfrm>
          <a:prstGeom prst="roundRect">
            <a:avLst>
              <a:gd name="adj" fmla="val 8628"/>
            </a:avLst>
          </a:prstGeom>
          <a:ln w="57150">
            <a:solidFill>
              <a:srgbClr val="036169"/>
            </a:solidFill>
          </a:ln>
        </p:spPr>
      </p:pic>
      <p:pic>
        <p:nvPicPr>
          <p:cNvPr id="10" name="block 3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27" r="37253"/>
          <a:stretch/>
        </p:blipFill>
        <p:spPr>
          <a:xfrm>
            <a:off x="2090826" y="1585203"/>
            <a:ext cx="1168421" cy="2867589"/>
          </a:xfrm>
          <a:prstGeom prst="rect">
            <a:avLst/>
          </a:prstGeom>
        </p:spPr>
      </p:pic>
      <p:sp>
        <p:nvSpPr>
          <p:cNvPr id="11" name="Plus"/>
          <p:cNvSpPr txBox="1"/>
          <p:nvPr/>
        </p:nvSpPr>
        <p:spPr>
          <a:xfrm>
            <a:off x="3259247" y="2969266"/>
            <a:ext cx="497940" cy="81481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GB" sz="5000" dirty="0">
                <a:latin typeface="Heinemann Roman" panose="02000503000000020004" pitchFamily="50" charset="0"/>
              </a:rPr>
              <a:t>+</a:t>
            </a:r>
          </a:p>
        </p:txBody>
      </p:sp>
      <p:sp>
        <p:nvSpPr>
          <p:cNvPr id="47" name="Equals"/>
          <p:cNvSpPr txBox="1"/>
          <p:nvPr/>
        </p:nvSpPr>
        <p:spPr>
          <a:xfrm>
            <a:off x="5122758" y="2969266"/>
            <a:ext cx="497940" cy="81481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GB" sz="5000" dirty="0">
                <a:latin typeface="Heinemann Roman" panose="02000503000000020004" pitchFamily="50" charset="0"/>
              </a:rPr>
              <a:t>=</a:t>
            </a:r>
          </a:p>
        </p:txBody>
      </p:sp>
      <p:pic>
        <p:nvPicPr>
          <p:cNvPr id="2" name="Numberblock 4 talking"/>
          <p:cNvPicPr>
            <a:picLocks noChangeAspect="1"/>
          </p:cNvPicPr>
          <p:nvPr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381" y="3175691"/>
            <a:ext cx="1368669" cy="380152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40" r="29091"/>
          <a:stretch/>
        </p:blipFill>
        <p:spPr>
          <a:xfrm>
            <a:off x="3939822" y="2933323"/>
            <a:ext cx="962889" cy="1437850"/>
          </a:xfrm>
          <a:prstGeom prst="rect">
            <a:avLst/>
          </a:prstGeom>
        </p:spPr>
      </p:pic>
      <p:sp>
        <p:nvSpPr>
          <p:cNvPr id="58" name="Right Arrow 57">
            <a:hlinkClick r:id="rId15" action="ppaction://hlinksldjump"/>
          </p:cNvPr>
          <p:cNvSpPr/>
          <p:nvPr/>
        </p:nvSpPr>
        <p:spPr>
          <a:xfrm>
            <a:off x="8062544" y="118825"/>
            <a:ext cx="1020817" cy="792418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latin typeface="Heinemann Roman" panose="02000503000000020004" pitchFamily="50" charset="0"/>
              </a:rPr>
              <a:t>next</a:t>
            </a:r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67" r="40667"/>
          <a:stretch/>
        </p:blipFill>
        <p:spPr>
          <a:xfrm>
            <a:off x="5720158" y="1073160"/>
            <a:ext cx="1247326" cy="3531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51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7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700"/>
                            </p:stCondLst>
                            <p:childTnLst>
                              <p:par>
                                <p:cTn id="15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1.48148E-6 L -3.88889E-6 0.00046 C 0.00243 -0.00741 0.00487 -0.01551 0.00782 -0.02292 C 0.01164 -0.03241 0.01094 -0.02639 0.01598 -0.03356 C 0.02049 -0.03912 0.01893 -0.04051 0.02309 -0.04792 C 0.02414 -0.05 0.02535 -0.05116 0.02657 -0.05185 C 0.02813 -0.05417 0.02969 -0.05579 0.03125 -0.05856 C 0.03386 -0.06273 0.03577 -0.06875 0.0382 -0.07315 C 0.03959 -0.075 0.0415 -0.07708 0.04289 -0.07917 C 0.04618 -0.08449 0.04879 -0.09097 0.05226 -0.09583 C 0.06285 -0.11088 0.0533 -0.09861 0.06407 -0.11065 C 0.0698 -0.11759 0.0816 -0.13148 0.0816 -0.13125 C 0.0823 -0.13379 0.08282 -0.13634 0.08386 -0.13819 C 0.09167 -0.14861 0.09115 -0.14444 0.09896 -0.15046 C 0.10226 -0.15278 0.10521 -0.15648 0.10834 -0.15879 C 0.11025 -0.16042 0.11233 -0.16134 0.11424 -0.16273 C 0.11667 -0.16504 0.11875 -0.16759 0.12136 -0.16898 C 0.12396 -0.17129 0.12674 -0.17176 0.12934 -0.17315 C 0.13125 -0.17454 0.13247 -0.17685 0.13421 -0.17754 C 0.13612 -0.17893 0.13802 -0.1794 0.13993 -0.17963 C 0.14983 -0.1831 0.13872 -0.18032 0.154 -0.1831 L 0.24184 -0.17569 C 0.24497 -0.17546 0.24792 -0.17454 0.25105 -0.17315 C 0.25243 -0.17292 0.25348 -0.17199 0.25469 -0.17153 C 0.26407 -0.16504 0.27136 -0.16042 0.28021 -0.15046 L 0.29896 -0.12893 C 0.30087 -0.12778 0.30278 -0.12477 0.30487 -0.12315 C 0.30608 -0.12268 0.3073 -0.12199 0.30834 -0.12129 C 0.33733 -0.09259 0.29948 -0.12778 0.32605 -0.10023 C 0.32778 -0.09861 0.33004 -0.09768 0.33177 -0.09583 C 0.33403 -0.09352 0.33559 -0.09051 0.33768 -0.08796 C 0.34341 -0.08032 0.34775 -0.07639 0.35296 -0.06898 C 0.35799 -0.06134 0.36302 -0.05324 0.36806 -0.04583 C 0.36997 -0.04305 0.37188 -0.04051 0.37396 -0.03704 C 0.37552 -0.03518 0.37726 -0.03379 0.37865 -0.03125 C 0.38646 -0.01667 0.37674 -0.03403 0.39028 -0.01227 C 0.3915 -0.01065 0.39254 -0.0081 0.39393 -0.00602 C 0.39497 -0.00417 0.39618 -0.00347 0.39723 -0.00162 C 0.39896 0.0007 0.40018 0.00371 0.40174 0.00648 C 0.41667 0.02847 0.40782 0.01273 0.41285 0.02199 L 0.41285 0.01065 " pathEditMode="relative" rAng="0" ptsTypes="AAAAAAAAAAAAAAAAAAAAAAAAAAAAAAAAAAAAAAAAA">
                                      <p:cBhvr>
                                        <p:cTn id="25" dur="16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642" y="-805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erge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0" presetClass="path" presetSubtype="0" accel="50000" decel="5000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3.05556E-6 -0.00023 L 3.05556E-6 0.00023 C 0.00121 -0.00996 0.00121 -0.0206 0.00416 -0.02963 C 0.00555 -0.03426 0.00746 -0.03889 0.0085 -0.04375 C 0.00955 -0.04861 0.00972 -0.05093 0.01163 -0.05625 C 0.0125 -0.05857 0.01406 -0.06065 0.01493 -0.0632 C 0.0158 -0.06528 0.01614 -0.06806 0.01701 -0.07014 C 0.01875 -0.07408 0.02118 -0.07662 0.02343 -0.07963 C 0.02604 -0.09537 0.02257 -0.09097 0.02882 -0.09653 C 0.02916 -0.09908 0.02916 -0.10139 0.03003 -0.10347 C 0.03073 -0.10579 0.03229 -0.10718 0.03316 -0.10903 C 0.03437 -0.11135 0.03559 -0.11366 0.03646 -0.11597 C 0.03698 -0.11736 0.03698 -0.11922 0.03767 -0.12014 C 0.03975 -0.12431 0.04271 -0.12755 0.04496 -0.13125 C 0.0467 -0.13403 0.04791 -0.13704 0.04948 -0.13982 C 0.05104 -0.14306 0.05295 -0.1463 0.05486 -0.14977 C 0.05573 -0.15139 0.05677 -0.15347 0.05798 -0.1551 C 0.05989 -0.15741 0.0618 -0.15949 0.06337 -0.16204 C 0.0651 -0.16459 0.06527 -0.16945 0.06771 -0.1706 C 0.07031 -0.17153 0.07309 -0.17246 0.07534 -0.17477 C 0.08819 -0.18704 0.0717 -0.17338 0.08281 -0.18588 C 0.08646 -0.18982 0.08767 -0.18935 0.09149 -0.19144 C 0.09323 -0.19236 0.09496 -0.19329 0.09687 -0.19422 C 0.09757 -0.1956 0.09791 -0.19722 0.09896 -0.19838 C 0.09982 -0.19931 0.10104 -0.19931 0.10225 -0.19977 C 0.10573 -0.20139 0.10937 -0.20371 0.11302 -0.20533 C 0.11441 -0.20602 0.11597 -0.20625 0.11718 -0.20672 C 0.1184 -0.20718 0.11944 -0.20741 0.12048 -0.2081 C 0.12222 -0.20903 0.12396 -0.21019 0.12587 -0.21088 C 0.12604 -0.21111 0.13802 -0.21389 0.14097 -0.21505 C 0.15451 -0.22084 0.14462 -0.21806 0.15486 -0.2206 C 0.15746 -0.22222 0.15989 -0.22408 0.1625 -0.22477 C 0.16632 -0.22593 0.17048 -0.2257 0.1743 -0.22616 C 0.19635 -0.2294 0.16059 -0.22755 0.21093 -0.22755 L 0.21545 -0.22477 " pathEditMode="relative" rAng="0" ptsTypes="AAAAAAAAAAAAAAAAAAAAAAAAAAAAAAAAAAA">
                                      <p:cBhvr>
                                        <p:cTn id="2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64" y="-11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800"/>
                            </p:stCondLst>
                            <p:childTnLst>
                              <p:par>
                                <p:cTn id="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6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4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45" grpId="0" animBg="1"/>
      <p:bldP spid="11" grpId="0"/>
      <p:bldP spid="47" grpId="0"/>
      <p:bldP spid="5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8"/>
          <p:cNvSpPr/>
          <p:nvPr/>
        </p:nvSpPr>
        <p:spPr>
          <a:xfrm>
            <a:off x="443060" y="457038"/>
            <a:ext cx="8263924" cy="5962973"/>
          </a:xfrm>
          <a:prstGeom prst="roundRect">
            <a:avLst>
              <a:gd name="adj" fmla="val 2733"/>
            </a:avLst>
          </a:prstGeom>
          <a:gradFill flip="none" rotWithShape="1">
            <a:gsLst>
              <a:gs pos="83000">
                <a:schemeClr val="bg1">
                  <a:alpha val="0"/>
                </a:schemeClr>
              </a:gs>
              <a:gs pos="0">
                <a:srgbClr val="3E95B3"/>
              </a:gs>
              <a:gs pos="62000">
                <a:schemeClr val="bg1">
                  <a:alpha val="8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5523" y="1820743"/>
            <a:ext cx="1806028" cy="2061637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74001" y="1781310"/>
            <a:ext cx="1806028" cy="2061637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3420" y="3707461"/>
            <a:ext cx="1806028" cy="2061637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1898" y="3668028"/>
            <a:ext cx="1806028" cy="206163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5702" y="2133600"/>
            <a:ext cx="1954598" cy="1304924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43880" y="2126576"/>
            <a:ext cx="1954598" cy="1304924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5702" y="3776737"/>
            <a:ext cx="1954598" cy="1304924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43880" y="3769713"/>
            <a:ext cx="1954598" cy="1304924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7152" y="3186964"/>
            <a:ext cx="1221825" cy="1977350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5901" y="3200328"/>
            <a:ext cx="1221825" cy="1977350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15992" y="3183916"/>
            <a:ext cx="1221825" cy="1977350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56083" y="3197280"/>
            <a:ext cx="1221825" cy="19773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2386" y="1697321"/>
            <a:ext cx="1643628" cy="2739380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4207" y="3027573"/>
            <a:ext cx="1643628" cy="2739380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0533" y="1697321"/>
            <a:ext cx="1643628" cy="2739380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22354" y="3027573"/>
            <a:ext cx="1643628" cy="2739380"/>
          </a:xfrm>
          <a:prstGeom prst="rect">
            <a:avLst/>
          </a:prstGeom>
        </p:spPr>
      </p:pic>
      <p:sp>
        <p:nvSpPr>
          <p:cNvPr id="12" name="Rounded Rectangular Callout 11"/>
          <p:cNvSpPr/>
          <p:nvPr/>
        </p:nvSpPr>
        <p:spPr>
          <a:xfrm>
            <a:off x="3348162" y="682781"/>
            <a:ext cx="4529746" cy="799096"/>
          </a:xfrm>
          <a:prstGeom prst="wedgeRoundRectCallout">
            <a:avLst>
              <a:gd name="adj1" fmla="val -56449"/>
              <a:gd name="adj2" fmla="val 36627"/>
              <a:gd name="adj3" fmla="val 16667"/>
            </a:avLst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dirty="0">
                <a:solidFill>
                  <a:schemeClr val="tx1"/>
                </a:solidFill>
                <a:latin typeface="Heinemann Roman" panose="02000503000000020004" pitchFamily="50" charset="0"/>
                <a:ea typeface="Roboto"/>
                <a:cs typeface="Roboto"/>
                <a:sym typeface="Roboto"/>
              </a:rPr>
              <a:t>Can you remember the different ways that you saw </a:t>
            </a:r>
            <a:r>
              <a:rPr lang="en-GB" dirty="0">
                <a:solidFill>
                  <a:schemeClr val="tx1"/>
                </a:solidFill>
                <a:latin typeface="Numberlings" pitchFamily="2" charset="0"/>
                <a:ea typeface="Roboto"/>
                <a:cs typeface="Roboto"/>
                <a:sym typeface="Roboto"/>
              </a:rPr>
              <a:t>4</a:t>
            </a:r>
            <a:r>
              <a:rPr lang="en-GB" dirty="0">
                <a:solidFill>
                  <a:schemeClr val="tx1"/>
                </a:solidFill>
                <a:latin typeface="Heinemann Roman" panose="02000503000000020004" pitchFamily="50" charset="0"/>
                <a:ea typeface="Roboto"/>
                <a:cs typeface="Roboto"/>
                <a:sym typeface="Roboto"/>
              </a:rPr>
              <a:t>? </a:t>
            </a:r>
            <a:r>
              <a:rPr lang="en-GB">
                <a:solidFill>
                  <a:schemeClr val="tx1"/>
                </a:solidFill>
                <a:latin typeface="Heinemann Roman" panose="02000503000000020004" pitchFamily="50" charset="0"/>
                <a:ea typeface="Roboto"/>
                <a:cs typeface="Roboto"/>
                <a:sym typeface="Roboto"/>
              </a:rPr>
              <a:t>Say, </a:t>
            </a:r>
            <a:r>
              <a:rPr lang="en-GB" dirty="0">
                <a:solidFill>
                  <a:schemeClr val="tx1"/>
                </a:solidFill>
                <a:latin typeface="Heinemann Roman" panose="02000503000000020004" pitchFamily="50" charset="0"/>
                <a:ea typeface="Roboto"/>
                <a:cs typeface="Roboto"/>
                <a:sym typeface="Roboto"/>
              </a:rPr>
              <a:t>“I can see…”</a:t>
            </a:r>
          </a:p>
        </p:txBody>
      </p:sp>
      <p:pic>
        <p:nvPicPr>
          <p:cNvPr id="3" name="Numberblock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9448" y="180303"/>
            <a:ext cx="2287629" cy="3067121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6492" y="-1560052"/>
            <a:ext cx="1331541" cy="1234007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7323" y="-1567719"/>
            <a:ext cx="1331541" cy="1234007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8154" y="-1552161"/>
            <a:ext cx="1331541" cy="1234007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8985" y="-1559828"/>
            <a:ext cx="1331541" cy="123400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183" y="3769713"/>
            <a:ext cx="2554429" cy="1764971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4183" y="3759902"/>
            <a:ext cx="2554429" cy="1764971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08700" y="1714428"/>
            <a:ext cx="2554429" cy="1764971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24819" y="3723798"/>
            <a:ext cx="2554429" cy="1764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590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1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1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1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1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1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1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2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1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3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1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1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6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1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7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1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8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1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0" presetClass="path" presetSubtype="0" accel="50000" decel="50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-5.55556E-7 0 L -5.55556E-7 0.00023 C -0.00035 0.00463 0.00017 0.00972 -0.00121 0.01389 C -0.00191 0.0162 -0.00434 0.01667 -0.00573 0.01852 C -0.00677 0.01991 -0.00694 0.02199 -0.00799 0.02315 C -0.0092 0.02431 -0.0151 0.02685 -0.01719 0.02778 C -0.0191 0.03032 -0.02101 0.03287 -0.02292 0.03542 C -0.02448 0.03704 -0.02621 0.03819 -0.0276 0.04005 C -0.0316 0.04537 -0.03299 0.04838 -0.03559 0.0537 C -0.03611 0.05579 -0.03628 0.05787 -0.0368 0.05995 C -0.0375 0.0625 -0.03854 0.06481 -0.03906 0.06759 C -0.03976 0.0706 -0.03993 0.07361 -0.04028 0.07685 C -0.03993 0.08356 -0.04028 0.09097 -0.03906 0.09792 C -0.03906 0.09815 -0.03437 0.11181 -0.03212 0.11458 C -0.03038 0.11713 -0.02812 0.11852 -0.02639 0.12106 C -0.02083 0.12894 -0.01667 0.13866 -0.01042 0.14537 C 0.0026 0.15926 -0.00278 0.1537 0.00573 0.16227 C 0.00729 0.16389 0.00868 0.16551 0.01042 0.1669 C 0.01146 0.16806 0.01267 0.16875 0.01372 0.16991 C 0.0151 0.1713 0.01597 0.17315 0.01719 0.17454 C 0.01979 0.17731 0.02292 0.17917 0.02535 0.18218 C 0.02865 0.18634 0.03142 0.1912 0.03455 0.19606 C 0.03611 0.19861 0.03733 0.20139 0.03906 0.2037 C 0.04045 0.20556 0.04219 0.20648 0.04375 0.20833 C 0.04254 0.22523 0.04184 0.24213 0.04028 0.2588 C 0.03993 0.26111 0.03889 0.26319 0.03785 0.26505 C 0.03698 0.26713 0.03559 0.26898 0.03455 0.27106 C 0.03212 0.27569 0.02986 0.28032 0.0276 0.28495 C 0.02292 0.29398 0.02535 0.28912 0.0184 0.29722 C 0.01719 0.29861 0.01632 0.30069 0.01493 0.30185 C 0.01163 0.30463 0.00781 0.30648 0.00451 0.30949 C 0.0033 0.31065 0.00243 0.3125 0.00122 0.31412 C -0.00156 0.31713 -0.00382 0.32083 -0.00694 0.32315 C -0.01094 0.32639 -0.01545 0.32801 -0.01962 0.33102 C -0.02604 0.33565 -0.04653 0.35278 -0.05052 0.35972 C -0.06042 0.37708 -0.04844 0.35556 -0.05625 0.37222 C -0.0592 0.37847 -0.0625 0.38449 -0.06545 0.39074 C -0.06667 0.39306 -0.06823 0.3956 -0.06892 0.39838 C -0.08055 0.43866 -0.07187 0.41111 -0.07587 0.42894 C -0.07656 0.43194 -0.07743 0.43519 -0.07812 0.43819 C -0.07899 0.45278 -0.08021 0.46782 -0.08038 0.48264 C -0.08055 0.48403 -0.07899 0.49931 -0.07812 0.50255 C -0.07691 0.50741 -0.075 0.51157 -0.07361 0.51644 C -0.0691 0.53148 -0.07118 0.53704 -0.06094 0.55463 L -0.05295 0.56852 C -0.05087 0.57662 -0.05312 0.56991 -0.04826 0.57778 C -0.04392 0.58472 -0.04045 0.59259 -0.03559 0.59907 L -0.02413 0.61435 C -0.02083 0.62546 -0.0217 0.62454 -0.01389 0.63588 C 0.00243 0.65926 -0.01371 0.63125 -0.00347 0.64977 C -0.00278 0.65278 -0.00208 0.65602 -0.00121 0.6588 C -0.00052 0.66065 0.00104 0.66157 0.00122 0.66343 C 0.00139 0.67523 0.0007 0.68704 -5.55556E-7 0.69884 C -0.00017 0.70023 -0.00035 0.70208 -0.00121 0.70324 C -0.00208 0.70486 -0.00347 0.70532 -0.00469 0.70648 L -0.00573 0.71111 L -0.00799 0.71111 " pathEditMode="relative" rAng="0" ptsTypes="AAAAAAAAAAAAAAAAAAAAAAAAAAAAAAAAAAAAAAAAAAAAAAAAAAAAAAAAA">
                                      <p:cBhvr>
                                        <p:cTn id="99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40" y="35556"/>
                                    </p:animMotion>
                                  </p:childTnLst>
                                </p:cTn>
                              </p:par>
                              <p:par>
                                <p:cTn id="100" presetID="0" presetClass="path" presetSubtype="0" accel="50000" decel="5000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animMotion origin="layout" path="M -1.66667E-6 -2.59259E-6 L -1.66667E-6 0.00023 C -0.00035 0.00463 0.00018 0.00972 -0.00121 0.01389 C -0.00191 0.01621 -0.00434 0.01667 -0.00573 0.01852 C -0.00677 0.01991 -0.00694 0.02199 -0.00798 0.02315 C -0.0092 0.02431 -0.0151 0.02685 -0.01719 0.02778 C -0.0191 0.03033 -0.02101 0.03287 -0.02291 0.03542 C -0.02448 0.03704 -0.02621 0.0382 -0.0276 0.04005 C -0.0316 0.04537 -0.03298 0.04838 -0.03559 0.05371 C -0.03611 0.05579 -0.03628 0.05787 -0.0368 0.05996 C -0.0375 0.0625 -0.03854 0.06482 -0.03906 0.0676 C -0.03976 0.0706 -0.03993 0.07361 -0.04028 0.07685 C -0.03993 0.08357 -0.04028 0.09097 -0.03906 0.09792 C -0.03906 0.09815 -0.03437 0.11204 -0.03212 0.11482 C -0.03038 0.11713 -0.02812 0.11852 -0.02639 0.12107 C -0.02083 0.12894 -0.01666 0.13866 -0.01041 0.14537 C 0.00261 0.15926 -0.00278 0.15371 0.00573 0.16227 C 0.00729 0.16389 0.00868 0.16551 0.01042 0.1669 C 0.01146 0.16806 0.01268 0.16875 0.01372 0.16991 C 0.01511 0.1713 0.01597 0.17315 0.01719 0.17454 C 0.01979 0.17732 0.02292 0.17917 0.02535 0.18218 C 0.02865 0.18635 0.03143 0.19121 0.03455 0.19607 C 0.03611 0.19861 0.03733 0.20139 0.03906 0.20371 C 0.04045 0.20556 0.04219 0.20648 0.04375 0.20834 C 0.04254 0.22523 0.04184 0.24213 0.04028 0.2588 C 0.03993 0.26111 0.03889 0.2632 0.03785 0.26505 C 0.03698 0.26713 0.03559 0.26898 0.03455 0.27107 C 0.03212 0.2757 0.02986 0.28033 0.02761 0.28496 C 0.02292 0.29398 0.02535 0.28912 0.0184 0.29722 C 0.01719 0.29861 0.01632 0.3007 0.01493 0.30185 C 0.01163 0.30463 0.00781 0.30648 0.00452 0.30949 C 0.0033 0.31065 0.00243 0.3125 0.00122 0.31412 C -0.00156 0.31713 -0.00382 0.32084 -0.00694 0.32315 C -0.01094 0.32639 -0.01545 0.32801 -0.01962 0.33102 C -0.02604 0.33565 -0.04653 0.35278 -0.05052 0.35972 C -0.06041 0.37709 -0.04844 0.35556 -0.05625 0.37222 C -0.0592 0.37847 -0.0625 0.38449 -0.06545 0.39074 C -0.06666 0.39306 -0.06823 0.3956 -0.06892 0.39838 C -0.08055 0.43866 -0.07187 0.41111 -0.07587 0.42894 C -0.07656 0.43195 -0.07743 0.43519 -0.07812 0.4382 C -0.07899 0.45278 -0.08021 0.46783 -0.08038 0.48264 C -0.08055 0.48403 -0.07899 0.49931 -0.07812 0.50255 C -0.07691 0.50741 -0.075 0.51158 -0.07361 0.51644 C -0.0691 0.53148 -0.07118 0.53704 -0.06094 0.55463 L -0.05295 0.56852 C -0.05087 0.57662 -0.05312 0.56991 -0.04826 0.57778 C -0.04392 0.58472 -0.04045 0.5926 -0.03559 0.59908 L -0.02413 0.61435 C -0.02083 0.62547 -0.0217 0.62454 -0.01389 0.63588 C 0.00243 0.65926 -0.01371 0.63125 -0.00347 0.64977 C -0.00278 0.65278 -0.00208 0.65602 -0.00121 0.6588 C -0.00052 0.66065 0.00104 0.66158 0.00122 0.66343 C 0.00139 0.67523 0.0007 0.68704 -1.66667E-6 0.69885 C -0.00017 0.70023 -0.00035 0.70209 -0.00121 0.70324 C -0.00208 0.70486 -0.00347 0.70533 -0.00469 0.70648 L -0.00573 0.71111 L -0.00798 0.71111 " pathEditMode="relative" rAng="0" ptsTypes="AAAAAAAAAAAAAAAAAAAAAAAAAAAAAAAAAAAAAAAAAAAAAAAAAAAAAAAAA">
                                      <p:cBhvr>
                                        <p:cTn id="101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40" y="35556"/>
                                    </p:animMotion>
                                  </p:childTnLst>
                                </p:cTn>
                              </p:par>
                              <p:par>
                                <p:cTn id="102" presetID="0" presetClass="path" presetSubtype="0" accel="50000" decel="50000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animMotion origin="layout" path="M 2.77778E-6 0 L 2.77778E-6 0.00023 C -0.00035 0.00463 0.00017 0.00972 -0.00122 0.01389 C -0.00191 0.0162 -0.00434 0.01667 -0.00573 0.01852 C -0.00677 0.01991 -0.00695 0.02199 -0.00799 0.02315 C -0.0092 0.02431 -0.01511 0.02685 -0.01719 0.02778 C -0.0191 0.03032 -0.02101 0.03287 -0.02292 0.03542 C -0.02448 0.03704 -0.02622 0.03819 -0.02761 0.04005 C -0.0316 0.04537 -0.03299 0.04838 -0.03559 0.0537 C -0.03611 0.05579 -0.03629 0.05787 -0.03681 0.05995 C -0.0375 0.0625 -0.03854 0.06481 -0.03907 0.06759 C -0.03976 0.0706 -0.03993 0.07361 -0.04028 0.07685 C -0.03993 0.08356 -0.04028 0.09097 -0.03907 0.09792 C -0.03907 0.09815 -0.03438 0.11204 -0.03212 0.11481 C -0.03038 0.11713 -0.02813 0.11852 -0.02639 0.12106 C -0.02084 0.12894 -0.01667 0.13866 -0.01042 0.14537 C 0.0026 0.15926 -0.00278 0.1537 0.00573 0.16227 C 0.00729 0.16389 0.00868 0.16551 0.01041 0.1669 C 0.01146 0.16806 0.01267 0.16875 0.01371 0.16991 C 0.0151 0.1713 0.01597 0.17315 0.01718 0.17454 C 0.01979 0.17731 0.02291 0.17917 0.02534 0.18218 C 0.02864 0.18634 0.03142 0.1912 0.03455 0.19606 C 0.03611 0.19861 0.03732 0.20139 0.03906 0.2037 C 0.04045 0.20556 0.04218 0.20648 0.04375 0.20833 C 0.04253 0.22523 0.04184 0.24213 0.04028 0.2588 C 0.03993 0.26111 0.03889 0.26319 0.03784 0.26505 C 0.03698 0.26713 0.03559 0.26898 0.03455 0.27106 C 0.03212 0.27569 0.02986 0.28032 0.0276 0.28495 C 0.02291 0.29398 0.02534 0.28912 0.0184 0.29722 C 0.01718 0.29861 0.01632 0.30069 0.01493 0.30185 C 0.01163 0.30463 0.00781 0.30648 0.00451 0.30949 C 0.0033 0.31065 0.00243 0.3125 0.00121 0.31412 C -0.00157 0.31713 -0.00382 0.32083 -0.00695 0.32315 C -0.01094 0.32639 -0.01545 0.32801 -0.01962 0.33102 C -0.02604 0.33565 -0.04653 0.35278 -0.05052 0.35972 C -0.06042 0.37708 -0.04844 0.35556 -0.05625 0.37222 C -0.0592 0.37847 -0.0625 0.38449 -0.06545 0.39074 C -0.06667 0.39306 -0.06823 0.3956 -0.06893 0.39838 C -0.08056 0.43866 -0.07188 0.41111 -0.07587 0.42894 C -0.07657 0.43194 -0.07743 0.43519 -0.07813 0.43819 C -0.079 0.45278 -0.08021 0.46782 -0.08038 0.48264 C -0.08056 0.48403 -0.079 0.49931 -0.07813 0.50255 C -0.07691 0.50741 -0.075 0.51157 -0.07361 0.51644 C -0.0691 0.53148 -0.07118 0.53704 -0.06094 0.55463 L -0.05295 0.56852 C -0.05087 0.57662 -0.05313 0.56991 -0.04827 0.57778 C -0.04393 0.58472 -0.04045 0.59259 -0.03559 0.59907 L -0.02413 0.61435 C -0.02084 0.62546 -0.0217 0.62454 -0.01389 0.63588 C 0.00243 0.65926 -0.01372 0.63125 -0.00347 0.64977 C -0.00278 0.65278 -0.00209 0.65602 -0.00122 0.6588 C -0.00052 0.66065 0.00104 0.66157 0.00121 0.66343 C 0.00139 0.67523 0.00069 0.68704 2.77778E-6 0.69884 C -0.00018 0.70023 -0.00035 0.70208 -0.00122 0.70324 C -0.00209 0.70486 -0.00347 0.70532 -0.00469 0.70648 L -0.00573 0.71111 L -0.00799 0.71111 " pathEditMode="relative" rAng="0" ptsTypes="AAAAAAAAAAAAAAAAAAAAAAAAAAAAAAAAAAAAAAAAAAAAAAAAAAAAAAAAA">
                                      <p:cBhvr>
                                        <p:cTn id="10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40" y="35556"/>
                                    </p:animMotion>
                                  </p:childTnLst>
                                </p:cTn>
                              </p:par>
                              <p:par>
                                <p:cTn id="104" presetID="0" presetClass="path" presetSubtype="0" accel="50000" decel="50000" fill="hold" nodeType="withEffect">
                                  <p:stCondLst>
                                    <p:cond delay="2900"/>
                                  </p:stCondLst>
                                  <p:childTnLst>
                                    <p:animMotion origin="layout" path="M 3.88889E-6 2.59259E-6 L 3.88889E-6 0.00023 C -0.00035 0.00463 0.00017 0.00972 -0.00122 0.01389 C -0.00191 0.0162 -0.00434 0.01666 -0.00573 0.01852 C -0.00677 0.0199 -0.00695 0.02199 -0.00799 0.02315 C -0.00921 0.0243 -0.01511 0.02685 -0.01719 0.02778 C -0.0191 0.03032 -0.02101 0.03287 -0.02292 0.03541 C -0.02448 0.03703 -0.02622 0.03819 -0.02761 0.04004 C -0.0316 0.04537 -0.03299 0.04838 -0.03559 0.0537 C -0.03611 0.05578 -0.03629 0.05787 -0.03681 0.05995 C -0.0375 0.0625 -0.03855 0.06481 -0.03907 0.06759 C -0.03976 0.0706 -0.03993 0.07361 -0.04028 0.07685 C -0.03993 0.08356 -0.04028 0.09097 -0.03907 0.09791 C -0.03907 0.09815 -0.03438 0.11203 -0.03212 0.11481 C -0.03039 0.11713 -0.02813 0.11852 -0.02639 0.12106 C -0.02084 0.12893 -0.01667 0.13865 -0.01042 0.14537 C 0.0026 0.15926 -0.00278 0.1537 0.00573 0.16227 C 0.00729 0.16389 0.00868 0.16551 0.01041 0.1669 C 0.01145 0.16805 0.01267 0.16875 0.01371 0.1699 C 0.0151 0.17129 0.01597 0.17315 0.01718 0.17453 C 0.01979 0.17731 0.02291 0.17916 0.02534 0.18217 C 0.02864 0.18634 0.03142 0.1912 0.03454 0.19606 C 0.03611 0.19861 0.03732 0.20139 0.03906 0.2037 C 0.04045 0.20555 0.04218 0.20648 0.04375 0.20833 C 0.04253 0.22523 0.04184 0.24213 0.04027 0.25879 C 0.03993 0.26111 0.03889 0.26319 0.03784 0.26504 C 0.03698 0.26713 0.03559 0.26898 0.03454 0.27106 C 0.03211 0.27569 0.02986 0.28032 0.0276 0.28495 C 0.02291 0.29398 0.02534 0.28912 0.0184 0.29722 C 0.01718 0.29861 0.01632 0.30069 0.01493 0.30185 C 0.01163 0.30463 0.00781 0.30648 0.00451 0.30949 C 0.00329 0.31065 0.00243 0.3125 0.00121 0.31412 C -0.00157 0.31713 -0.00382 0.32083 -0.00695 0.32315 C -0.01094 0.32639 -0.01546 0.32801 -0.01962 0.33102 C -0.02605 0.33565 -0.04653 0.35278 -0.05052 0.35972 C -0.06042 0.37708 -0.04844 0.35555 -0.05625 0.37222 C -0.05921 0.37847 -0.0625 0.38449 -0.06546 0.39074 C -0.06667 0.39305 -0.06823 0.3956 -0.06893 0.39838 C -0.08056 0.43865 -0.07188 0.41111 -0.07587 0.42893 C -0.07657 0.43194 -0.07743 0.43518 -0.07813 0.43819 C -0.079 0.45278 -0.08021 0.46782 -0.08039 0.48264 C -0.08056 0.48403 -0.079 0.4993 -0.07813 0.50254 C -0.07691 0.5074 -0.075 0.51157 -0.07361 0.51643 C -0.0691 0.53148 -0.07118 0.53703 -0.06094 0.55463 L -0.05296 0.56852 C -0.05087 0.57662 -0.05313 0.5699 -0.04827 0.57778 C -0.04393 0.58472 -0.04046 0.59259 -0.03559 0.59907 L -0.02414 0.61435 C -0.02084 0.62546 -0.02171 0.62453 -0.01389 0.63588 C 0.00243 0.65926 -0.01372 0.63125 -0.00348 0.64977 C -0.00278 0.65278 -0.00209 0.65602 -0.00122 0.65879 C -0.00052 0.66065 0.00104 0.66157 0.00121 0.66342 C 0.00139 0.67523 0.00069 0.68703 3.88889E-6 0.69884 C -0.00018 0.70023 -0.00035 0.70208 -0.00122 0.70324 C -0.00209 0.70486 -0.00348 0.70532 -0.00469 0.70648 L -0.00573 0.71111 L -0.00799 0.71111 " pathEditMode="relative" rAng="0" ptsTypes="AAAAAAAAAAAAAAAAAAAAAAAAAAAAAAAAAAAAAAAAAAAAAAAAAAAAAAAAA">
                                      <p:cBhvr>
                                        <p:cTn id="105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40" y="35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2" presetClass="entr" presetSubtype="4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2" presetClass="entr" presetSubtype="4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2" presetClass="entr" presetSubtype="4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9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2" presetClass="exit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3" dur="11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11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10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2" presetClass="exit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2" presetClass="exit" presetSubtype="1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1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2400"/>
                            </p:stCondLst>
                            <p:childTnLst>
                              <p:par>
                                <p:cTn id="1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3400"/>
                            </p:stCondLst>
                            <p:childTnLst>
                              <p:par>
                                <p:cTn id="1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4400"/>
                            </p:stCondLst>
                            <p:childTnLst>
                              <p:par>
                                <p:cTn id="1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1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5500"/>
                            </p:stCondLst>
                            <p:childTnLst>
                              <p:par>
                                <p:cTn id="1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11498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8"/>
          <p:cNvSpPr/>
          <p:nvPr/>
        </p:nvSpPr>
        <p:spPr>
          <a:xfrm>
            <a:off x="443060" y="457038"/>
            <a:ext cx="8263924" cy="5962973"/>
          </a:xfrm>
          <a:prstGeom prst="roundRect">
            <a:avLst>
              <a:gd name="adj" fmla="val 2733"/>
            </a:avLst>
          </a:prstGeom>
          <a:gradFill flip="none" rotWithShape="1">
            <a:gsLst>
              <a:gs pos="83000">
                <a:schemeClr val="bg1">
                  <a:alpha val="0"/>
                </a:schemeClr>
              </a:gs>
              <a:gs pos="0">
                <a:srgbClr val="3E95B3"/>
              </a:gs>
              <a:gs pos="62000">
                <a:schemeClr val="bg1">
                  <a:alpha val="8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Rounded Rectangular Callout 11"/>
          <p:cNvSpPr/>
          <p:nvPr/>
        </p:nvSpPr>
        <p:spPr>
          <a:xfrm>
            <a:off x="3103464" y="884763"/>
            <a:ext cx="5055016" cy="799096"/>
          </a:xfrm>
          <a:prstGeom prst="wedgeRoundRectCallout">
            <a:avLst>
              <a:gd name="adj1" fmla="val -60780"/>
              <a:gd name="adj2" fmla="val 57579"/>
              <a:gd name="adj3" fmla="val 16667"/>
            </a:avLst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dirty="0">
                <a:solidFill>
                  <a:schemeClr val="tx1"/>
                </a:solidFill>
                <a:latin typeface="Heinemann Roman" panose="02000503000000020004" pitchFamily="50" charset="0"/>
                <a:ea typeface="Roboto"/>
                <a:cs typeface="Roboto"/>
                <a:sym typeface="Roboto"/>
              </a:rPr>
              <a:t>How many clouds can you see?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20038" y="2103120"/>
            <a:ext cx="5812762" cy="3897630"/>
          </a:xfrm>
          <a:prstGeom prst="roundRect">
            <a:avLst/>
          </a:prstGeom>
        </p:spPr>
      </p:pic>
      <p:pic>
        <p:nvPicPr>
          <p:cNvPr id="4" name="Numberblock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5718" y="1050290"/>
            <a:ext cx="1808480" cy="5143500"/>
          </a:xfrm>
          <a:prstGeom prst="rect">
            <a:avLst/>
          </a:prstGeom>
        </p:spPr>
      </p:pic>
      <p:sp>
        <p:nvSpPr>
          <p:cNvPr id="9" name="Rounded Rectangular Callout 8"/>
          <p:cNvSpPr/>
          <p:nvPr/>
        </p:nvSpPr>
        <p:spPr>
          <a:xfrm>
            <a:off x="3103464" y="884763"/>
            <a:ext cx="5055016" cy="799096"/>
          </a:xfrm>
          <a:prstGeom prst="wedgeRoundRectCallout">
            <a:avLst>
              <a:gd name="adj1" fmla="val -60780"/>
              <a:gd name="adj2" fmla="val 57579"/>
              <a:gd name="adj3" fmla="val 16667"/>
            </a:avLst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dirty="0">
                <a:solidFill>
                  <a:schemeClr val="tx1"/>
                </a:solidFill>
                <a:latin typeface="Heinemann Roman" panose="02000503000000020004" pitchFamily="50" charset="0"/>
                <a:ea typeface="Roboto"/>
                <a:cs typeface="Roboto"/>
                <a:sym typeface="Roboto"/>
              </a:rPr>
              <a:t>I can see…</a:t>
            </a:r>
          </a:p>
        </p:txBody>
      </p:sp>
      <p:sp>
        <p:nvSpPr>
          <p:cNvPr id="2" name="Right Arrow 1">
            <a:hlinkClick r:id="rId4" action="ppaction://hlinksldjump"/>
          </p:cNvPr>
          <p:cNvSpPr/>
          <p:nvPr/>
        </p:nvSpPr>
        <p:spPr>
          <a:xfrm>
            <a:off x="8062544" y="118825"/>
            <a:ext cx="1020817" cy="792418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latin typeface="Heinemann Roman" panose="02000503000000020004" pitchFamily="50" charset="0"/>
              </a:rPr>
              <a:t>next</a:t>
            </a:r>
          </a:p>
        </p:txBody>
      </p:sp>
      <p:sp>
        <p:nvSpPr>
          <p:cNvPr id="8" name="Rounded Rectangular Callout 7"/>
          <p:cNvSpPr/>
          <p:nvPr/>
        </p:nvSpPr>
        <p:spPr>
          <a:xfrm>
            <a:off x="2818776" y="3802789"/>
            <a:ext cx="2458720" cy="840331"/>
          </a:xfrm>
          <a:prstGeom prst="wedgeRoundRectCallout">
            <a:avLst>
              <a:gd name="adj1" fmla="val 57252"/>
              <a:gd name="adj2" fmla="val 35870"/>
              <a:gd name="adj3" fmla="val 16667"/>
            </a:avLst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dirty="0">
                <a:solidFill>
                  <a:schemeClr val="tx1"/>
                </a:solidFill>
                <a:latin typeface="Heinemann Roman" panose="02000503000000020004" pitchFamily="50" charset="0"/>
                <a:ea typeface="Roboto"/>
                <a:cs typeface="Roboto"/>
                <a:sym typeface="Roboto"/>
              </a:rPr>
              <a:t>That’s right!</a:t>
            </a:r>
            <a:br>
              <a:rPr lang="en-GB" dirty="0">
                <a:solidFill>
                  <a:schemeClr val="tx1"/>
                </a:solidFill>
                <a:latin typeface="Heinemann Roman" panose="02000503000000020004" pitchFamily="50" charset="0"/>
                <a:ea typeface="Roboto"/>
                <a:cs typeface="Roboto"/>
                <a:sym typeface="Roboto"/>
              </a:rPr>
            </a:br>
            <a:r>
              <a:rPr lang="en-GB" dirty="0">
                <a:solidFill>
                  <a:schemeClr val="tx1"/>
                </a:solidFill>
                <a:latin typeface="Heinemann Roman" panose="02000503000000020004" pitchFamily="50" charset="0"/>
                <a:ea typeface="Roboto"/>
                <a:cs typeface="Roboto"/>
                <a:sym typeface="Roboto"/>
              </a:rPr>
              <a:t>There are </a:t>
            </a:r>
            <a:r>
              <a:rPr lang="en-GB" dirty="0">
                <a:solidFill>
                  <a:schemeClr val="tx1"/>
                </a:solidFill>
                <a:latin typeface="Numberlings" pitchFamily="2" charset="0"/>
                <a:ea typeface="Roboto"/>
                <a:cs typeface="Roboto"/>
                <a:sym typeface="Roboto"/>
              </a:rPr>
              <a:t>4</a:t>
            </a:r>
            <a:r>
              <a:rPr lang="en-GB" dirty="0">
                <a:solidFill>
                  <a:schemeClr val="tx1"/>
                </a:solidFill>
                <a:latin typeface="Heinemann Roman" panose="02000503000000020004" pitchFamily="50" charset="0"/>
                <a:ea typeface="Roboto"/>
                <a:cs typeface="Roboto"/>
                <a:sym typeface="Roboto"/>
              </a:rPr>
              <a:t> clouds!</a:t>
            </a:r>
          </a:p>
        </p:txBody>
      </p:sp>
      <p:sp>
        <p:nvSpPr>
          <p:cNvPr id="5" name="Rectangle 4"/>
          <p:cNvSpPr/>
          <p:nvPr/>
        </p:nvSpPr>
        <p:spPr>
          <a:xfrm>
            <a:off x="3741560" y="2272724"/>
            <a:ext cx="3866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latin typeface="Numberlings" pitchFamily="2" charset="0"/>
                <a:ea typeface="Roboto"/>
                <a:cs typeface="Roboto"/>
                <a:sym typeface="Roboto"/>
              </a:rPr>
              <a:t>1</a:t>
            </a:r>
            <a:endParaRPr lang="en-GB" sz="2800" dirty="0">
              <a:latin typeface="Numberlings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803924" y="2246738"/>
            <a:ext cx="3866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latin typeface="Numberlings" pitchFamily="2" charset="0"/>
                <a:ea typeface="Roboto"/>
                <a:cs typeface="Roboto"/>
                <a:sym typeface="Roboto"/>
              </a:rPr>
              <a:t>2</a:t>
            </a:r>
            <a:endParaRPr lang="en-GB" sz="2800" dirty="0">
              <a:latin typeface="Numberlings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861670" y="2272724"/>
            <a:ext cx="3866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latin typeface="Numberlings" pitchFamily="2" charset="0"/>
                <a:ea typeface="Roboto"/>
                <a:cs typeface="Roboto"/>
                <a:sym typeface="Roboto"/>
              </a:rPr>
              <a:t>3</a:t>
            </a:r>
            <a:endParaRPr lang="en-GB" sz="2800" dirty="0">
              <a:latin typeface="Numberlings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882009" y="2241072"/>
            <a:ext cx="3866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latin typeface="Numberlings" pitchFamily="2" charset="0"/>
                <a:ea typeface="Roboto"/>
                <a:cs typeface="Roboto"/>
                <a:sym typeface="Roboto"/>
              </a:rPr>
              <a:t>4</a:t>
            </a:r>
            <a:endParaRPr lang="en-GB" sz="2800" dirty="0">
              <a:latin typeface="Numberlings" pitchFamily="2" charset="0"/>
            </a:endParaRPr>
          </a:p>
        </p:txBody>
      </p:sp>
      <p:sp>
        <p:nvSpPr>
          <p:cNvPr id="15" name="Rounded Rectangular Callout 14"/>
          <p:cNvSpPr/>
          <p:nvPr/>
        </p:nvSpPr>
        <p:spPr>
          <a:xfrm>
            <a:off x="833677" y="5858849"/>
            <a:ext cx="1409984" cy="448052"/>
          </a:xfrm>
          <a:prstGeom prst="wedgeRoundRectCallout">
            <a:avLst>
              <a:gd name="adj1" fmla="val -48369"/>
              <a:gd name="adj2" fmla="val 17969"/>
              <a:gd name="adj3" fmla="val 16667"/>
            </a:avLst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dirty="0">
                <a:solidFill>
                  <a:schemeClr val="tx1"/>
                </a:solidFill>
                <a:latin typeface="Heinemann Roman" panose="02000503000000020004" pitchFamily="50" charset="0"/>
                <a:ea typeface="Roboto"/>
                <a:cs typeface="Roboto"/>
                <a:sym typeface="Roboto"/>
              </a:rPr>
              <a:t>Click me!</a:t>
            </a:r>
          </a:p>
        </p:txBody>
      </p:sp>
    </p:spTree>
    <p:extLst>
      <p:ext uri="{BB962C8B-B14F-4D97-AF65-F5344CB8AC3E}">
        <p14:creationId xmlns:p14="http://schemas.microsoft.com/office/powerpoint/2010/main" val="3278243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9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900"/>
                            </p:stCondLst>
                            <p:childTnLst>
                              <p:par>
                                <p:cTn id="9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4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2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7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2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9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2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1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12" grpId="0" animBg="1"/>
      <p:bldP spid="9" grpId="0" animBg="1"/>
      <p:bldP spid="2" grpId="0" animBg="1"/>
      <p:bldP spid="8" grpId="0" animBg="1"/>
      <p:bldP spid="5" grpId="0"/>
      <p:bldP spid="10" grpId="0"/>
      <p:bldP spid="11" grpId="0"/>
      <p:bldP spid="14" grpId="0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8"/>
          <p:cNvSpPr/>
          <p:nvPr/>
        </p:nvSpPr>
        <p:spPr>
          <a:xfrm>
            <a:off x="443060" y="457038"/>
            <a:ext cx="8263924" cy="5962973"/>
          </a:xfrm>
          <a:prstGeom prst="roundRect">
            <a:avLst>
              <a:gd name="adj" fmla="val 2733"/>
            </a:avLst>
          </a:prstGeom>
          <a:gradFill flip="none" rotWithShape="1">
            <a:gsLst>
              <a:gs pos="83000">
                <a:schemeClr val="bg1">
                  <a:alpha val="0"/>
                </a:schemeClr>
              </a:gs>
              <a:gs pos="0">
                <a:srgbClr val="3E95B3"/>
              </a:gs>
              <a:gs pos="62000">
                <a:schemeClr val="bg1">
                  <a:alpha val="8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Rounded Rectangular Callout 11"/>
          <p:cNvSpPr/>
          <p:nvPr/>
        </p:nvSpPr>
        <p:spPr>
          <a:xfrm>
            <a:off x="3103464" y="682781"/>
            <a:ext cx="4740184" cy="799096"/>
          </a:xfrm>
          <a:prstGeom prst="wedgeRoundRectCallout">
            <a:avLst>
              <a:gd name="adj1" fmla="val -60780"/>
              <a:gd name="adj2" fmla="val 57579"/>
              <a:gd name="adj3" fmla="val 16667"/>
            </a:avLst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dirty="0">
                <a:solidFill>
                  <a:schemeClr val="tx1"/>
                </a:solidFill>
                <a:latin typeface="Heinemann Roman" panose="02000503000000020004" pitchFamily="50" charset="0"/>
                <a:ea typeface="Roboto"/>
                <a:cs typeface="Roboto"/>
                <a:sym typeface="Roboto"/>
              </a:rPr>
              <a:t>Can you count the flowers?</a:t>
            </a:r>
          </a:p>
        </p:txBody>
      </p:sp>
      <p:pic>
        <p:nvPicPr>
          <p:cNvPr id="4" name="Numberblock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9022" y="1050290"/>
            <a:ext cx="1808480" cy="5143500"/>
          </a:xfrm>
          <a:prstGeom prst="rect">
            <a:avLst/>
          </a:prstGeom>
        </p:spPr>
      </p:pic>
      <p:sp>
        <p:nvSpPr>
          <p:cNvPr id="9" name="Rounded Rectangular Callout 8"/>
          <p:cNvSpPr/>
          <p:nvPr/>
        </p:nvSpPr>
        <p:spPr>
          <a:xfrm>
            <a:off x="3103464" y="684300"/>
            <a:ext cx="4740184" cy="799096"/>
          </a:xfrm>
          <a:prstGeom prst="wedgeRoundRectCallout">
            <a:avLst>
              <a:gd name="adj1" fmla="val -60780"/>
              <a:gd name="adj2" fmla="val 57579"/>
              <a:gd name="adj3" fmla="val 16667"/>
            </a:avLst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dirty="0">
                <a:solidFill>
                  <a:schemeClr val="tx1"/>
                </a:solidFill>
                <a:latin typeface="Heinemann Roman" panose="02000503000000020004" pitchFamily="50" charset="0"/>
                <a:ea typeface="Roboto"/>
                <a:cs typeface="Roboto"/>
                <a:sym typeface="Roboto"/>
              </a:rPr>
              <a:t>I think there are </a:t>
            </a:r>
            <a:r>
              <a:rPr lang="en-GB" dirty="0">
                <a:solidFill>
                  <a:schemeClr val="tx1"/>
                </a:solidFill>
                <a:latin typeface="Numberlings" pitchFamily="2" charset="0"/>
                <a:ea typeface="Roboto"/>
                <a:cs typeface="Roboto"/>
                <a:sym typeface="Roboto"/>
              </a:rPr>
              <a:t>4</a:t>
            </a:r>
            <a:r>
              <a:rPr lang="en-GB" dirty="0">
                <a:solidFill>
                  <a:schemeClr val="tx1"/>
                </a:solidFill>
                <a:latin typeface="Heinemann Roman" panose="02000503000000020004" pitchFamily="50" charset="0"/>
                <a:ea typeface="Roboto"/>
                <a:cs typeface="Roboto"/>
                <a:sym typeface="Roboto"/>
              </a:rPr>
              <a:t> flowers. Am I right? How do you know?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33443" y="1799591"/>
            <a:ext cx="4795058" cy="4225288"/>
          </a:xfrm>
          <a:prstGeom prst="round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73507" y="4430332"/>
            <a:ext cx="772838" cy="12507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8914" y="3325580"/>
            <a:ext cx="772838" cy="125072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14585" y="4430332"/>
            <a:ext cx="772838" cy="125072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87423" y="3325580"/>
            <a:ext cx="772838" cy="1250728"/>
          </a:xfrm>
          <a:prstGeom prst="rect">
            <a:avLst/>
          </a:prstGeom>
        </p:spPr>
      </p:pic>
      <p:sp>
        <p:nvSpPr>
          <p:cNvPr id="16" name="Right Arrow 15">
            <a:hlinkClick r:id="rId5" action="ppaction://hlinksldjump"/>
          </p:cNvPr>
          <p:cNvSpPr/>
          <p:nvPr/>
        </p:nvSpPr>
        <p:spPr>
          <a:xfrm>
            <a:off x="8062544" y="118825"/>
            <a:ext cx="1020817" cy="792418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latin typeface="Heinemann Roman" panose="02000503000000020004" pitchFamily="50" charset="0"/>
              </a:rPr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2346923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1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1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1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3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3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12" grpId="0" animBg="1"/>
      <p:bldP spid="9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8"/>
          <p:cNvSpPr/>
          <p:nvPr/>
        </p:nvSpPr>
        <p:spPr>
          <a:xfrm>
            <a:off x="443060" y="457038"/>
            <a:ext cx="8263924" cy="5962973"/>
          </a:xfrm>
          <a:prstGeom prst="roundRect">
            <a:avLst>
              <a:gd name="adj" fmla="val 2733"/>
            </a:avLst>
          </a:prstGeom>
          <a:gradFill flip="none" rotWithShape="1">
            <a:gsLst>
              <a:gs pos="83000">
                <a:schemeClr val="bg1">
                  <a:alpha val="0"/>
                </a:schemeClr>
              </a:gs>
              <a:gs pos="0">
                <a:srgbClr val="3E95B3"/>
              </a:gs>
              <a:gs pos="62000">
                <a:schemeClr val="bg1">
                  <a:alpha val="8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Rounded Rectangular Callout 11"/>
          <p:cNvSpPr/>
          <p:nvPr/>
        </p:nvSpPr>
        <p:spPr>
          <a:xfrm>
            <a:off x="3103464" y="1558544"/>
            <a:ext cx="3928401" cy="656622"/>
          </a:xfrm>
          <a:prstGeom prst="wedgeRoundRectCallout">
            <a:avLst>
              <a:gd name="adj1" fmla="val -60780"/>
              <a:gd name="adj2" fmla="val 57579"/>
              <a:gd name="adj3" fmla="val 16667"/>
            </a:avLst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dirty="0">
                <a:solidFill>
                  <a:schemeClr val="tx1"/>
                </a:solidFill>
                <a:latin typeface="Heinemann Roman" panose="02000503000000020004" pitchFamily="50" charset="0"/>
                <a:ea typeface="Roboto"/>
                <a:cs typeface="Roboto"/>
                <a:sym typeface="Roboto"/>
              </a:rPr>
              <a:t>Count the flowers with me.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9022" y="1050290"/>
            <a:ext cx="1808480" cy="51435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052008" y="565528"/>
            <a:ext cx="304602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000" b="1" dirty="0">
                <a:latin typeface="VAG Rounded" pitchFamily="50" charset="0"/>
              </a:rPr>
              <a:t>Let’s check! 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0018513"/>
              </p:ext>
            </p:extLst>
          </p:nvPr>
        </p:nvGraphicFramePr>
        <p:xfrm>
          <a:off x="2677502" y="3281900"/>
          <a:ext cx="5507865" cy="21060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1573">
                  <a:extLst>
                    <a:ext uri="{9D8B030D-6E8A-4147-A177-3AD203B41FA5}">
                      <a16:colId xmlns:a16="http://schemas.microsoft.com/office/drawing/2014/main" val="971385040"/>
                    </a:ext>
                  </a:extLst>
                </a:gridCol>
                <a:gridCol w="1101573">
                  <a:extLst>
                    <a:ext uri="{9D8B030D-6E8A-4147-A177-3AD203B41FA5}">
                      <a16:colId xmlns:a16="http://schemas.microsoft.com/office/drawing/2014/main" val="353088914"/>
                    </a:ext>
                  </a:extLst>
                </a:gridCol>
                <a:gridCol w="1101573">
                  <a:extLst>
                    <a:ext uri="{9D8B030D-6E8A-4147-A177-3AD203B41FA5}">
                      <a16:colId xmlns:a16="http://schemas.microsoft.com/office/drawing/2014/main" val="3172431878"/>
                    </a:ext>
                  </a:extLst>
                </a:gridCol>
                <a:gridCol w="1101573">
                  <a:extLst>
                    <a:ext uri="{9D8B030D-6E8A-4147-A177-3AD203B41FA5}">
                      <a16:colId xmlns:a16="http://schemas.microsoft.com/office/drawing/2014/main" val="2814396685"/>
                    </a:ext>
                  </a:extLst>
                </a:gridCol>
                <a:gridCol w="1101573">
                  <a:extLst>
                    <a:ext uri="{9D8B030D-6E8A-4147-A177-3AD203B41FA5}">
                      <a16:colId xmlns:a16="http://schemas.microsoft.com/office/drawing/2014/main" val="911250518"/>
                    </a:ext>
                  </a:extLst>
                </a:gridCol>
              </a:tblGrid>
              <a:tr h="105302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9943142"/>
                  </a:ext>
                </a:extLst>
              </a:tr>
              <a:tr h="1053028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5376785"/>
                  </a:ext>
                </a:extLst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47781" y="3376352"/>
            <a:ext cx="523555" cy="8473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1466" y="3376352"/>
            <a:ext cx="523555" cy="8473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47781" y="4464117"/>
            <a:ext cx="523555" cy="8473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1466" y="4464117"/>
            <a:ext cx="523555" cy="847300"/>
          </a:xfrm>
          <a:prstGeom prst="rect">
            <a:avLst/>
          </a:prstGeom>
        </p:spPr>
      </p:pic>
      <p:sp>
        <p:nvSpPr>
          <p:cNvPr id="11" name="Right Arrow 10">
            <a:hlinkClick r:id="rId4" action="ppaction://hlinksldjump"/>
          </p:cNvPr>
          <p:cNvSpPr/>
          <p:nvPr/>
        </p:nvSpPr>
        <p:spPr>
          <a:xfrm>
            <a:off x="8062544" y="118825"/>
            <a:ext cx="1020817" cy="792418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latin typeface="Heinemann Roman" panose="02000503000000020004" pitchFamily="50" charset="0"/>
              </a:rPr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619772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1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1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1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1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2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2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1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3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8"/>
          <p:cNvSpPr/>
          <p:nvPr/>
        </p:nvSpPr>
        <p:spPr>
          <a:xfrm>
            <a:off x="443060" y="457038"/>
            <a:ext cx="8263924" cy="5962973"/>
          </a:xfrm>
          <a:prstGeom prst="roundRect">
            <a:avLst>
              <a:gd name="adj" fmla="val 2733"/>
            </a:avLst>
          </a:prstGeom>
          <a:gradFill flip="none" rotWithShape="1">
            <a:gsLst>
              <a:gs pos="83000">
                <a:schemeClr val="bg1">
                  <a:alpha val="0"/>
                </a:schemeClr>
              </a:gs>
              <a:gs pos="0">
                <a:srgbClr val="3E95B3"/>
              </a:gs>
              <a:gs pos="62000">
                <a:schemeClr val="bg1">
                  <a:alpha val="8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Rounded Rectangular Callout 11"/>
          <p:cNvSpPr/>
          <p:nvPr/>
        </p:nvSpPr>
        <p:spPr>
          <a:xfrm>
            <a:off x="3103464" y="682781"/>
            <a:ext cx="4774444" cy="799096"/>
          </a:xfrm>
          <a:prstGeom prst="wedgeRoundRectCallout">
            <a:avLst>
              <a:gd name="adj1" fmla="val -60780"/>
              <a:gd name="adj2" fmla="val 57579"/>
              <a:gd name="adj3" fmla="val 16667"/>
            </a:avLst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dirty="0">
                <a:solidFill>
                  <a:schemeClr val="tx1"/>
                </a:solidFill>
                <a:latin typeface="Heinemann Roman" panose="02000503000000020004" pitchFamily="50" charset="0"/>
                <a:ea typeface="Roboto"/>
                <a:cs typeface="Roboto"/>
                <a:sym typeface="Roboto"/>
              </a:rPr>
              <a:t>Can you see </a:t>
            </a:r>
            <a:r>
              <a:rPr lang="en-GB" dirty="0">
                <a:solidFill>
                  <a:schemeClr val="tx1"/>
                </a:solidFill>
                <a:latin typeface="Numberlings" pitchFamily="2" charset="0"/>
                <a:ea typeface="Roboto"/>
                <a:cs typeface="Roboto"/>
                <a:sym typeface="Roboto"/>
              </a:rPr>
              <a:t>4</a:t>
            </a:r>
            <a:r>
              <a:rPr lang="en-GB" dirty="0">
                <a:solidFill>
                  <a:schemeClr val="tx1"/>
                </a:solidFill>
                <a:latin typeface="Heinemann Roman" panose="02000503000000020004" pitchFamily="50" charset="0"/>
                <a:ea typeface="Roboto"/>
                <a:cs typeface="Roboto"/>
                <a:sym typeface="Roboto"/>
              </a:rPr>
              <a:t> in this picture?</a:t>
            </a:r>
          </a:p>
        </p:txBody>
      </p:sp>
      <p:pic>
        <p:nvPicPr>
          <p:cNvPr id="4" name="Numberblock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9022" y="1050290"/>
            <a:ext cx="1808480" cy="5143500"/>
          </a:xfrm>
          <a:prstGeom prst="rect">
            <a:avLst/>
          </a:prstGeom>
        </p:spPr>
      </p:pic>
      <p:sp>
        <p:nvSpPr>
          <p:cNvPr id="9" name="Rounded Rectangular Callout 8"/>
          <p:cNvSpPr/>
          <p:nvPr/>
        </p:nvSpPr>
        <p:spPr>
          <a:xfrm>
            <a:off x="3103464" y="686698"/>
            <a:ext cx="4774444" cy="799096"/>
          </a:xfrm>
          <a:prstGeom prst="wedgeRoundRectCallout">
            <a:avLst>
              <a:gd name="adj1" fmla="val -60780"/>
              <a:gd name="adj2" fmla="val 57579"/>
              <a:gd name="adj3" fmla="val 16667"/>
            </a:avLst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dirty="0">
                <a:solidFill>
                  <a:schemeClr val="tx1"/>
                </a:solidFill>
                <a:latin typeface="Heinemann Roman" panose="02000503000000020004" pitchFamily="50" charset="0"/>
                <a:ea typeface="Roboto"/>
                <a:cs typeface="Roboto"/>
                <a:sym typeface="Roboto"/>
              </a:rPr>
              <a:t>Can you show me </a:t>
            </a:r>
            <a:r>
              <a:rPr lang="en-GB" dirty="0">
                <a:solidFill>
                  <a:schemeClr val="tx1"/>
                </a:solidFill>
                <a:latin typeface="Numberlings" pitchFamily="2" charset="0"/>
                <a:ea typeface="Roboto"/>
                <a:cs typeface="Roboto"/>
                <a:sym typeface="Roboto"/>
              </a:rPr>
              <a:t>4</a:t>
            </a:r>
            <a:r>
              <a:rPr lang="en-GB" dirty="0">
                <a:solidFill>
                  <a:schemeClr val="tx1"/>
                </a:solidFill>
                <a:latin typeface="Heinemann Roman" panose="02000503000000020004" pitchFamily="50" charset="0"/>
                <a:ea typeface="Roboto"/>
                <a:cs typeface="Roboto"/>
                <a:sym typeface="Roboto"/>
              </a:rPr>
              <a:t> on your fingers?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33443" y="1799591"/>
            <a:ext cx="4795058" cy="4225288"/>
          </a:xfrm>
          <a:prstGeom prst="round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34043" y="2459864"/>
            <a:ext cx="1176404" cy="196067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5022" y="3557510"/>
            <a:ext cx="1176404" cy="196067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63824" y="2459864"/>
            <a:ext cx="1176404" cy="196067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91268" y="3557510"/>
            <a:ext cx="1176404" cy="1960673"/>
          </a:xfrm>
          <a:prstGeom prst="rect">
            <a:avLst/>
          </a:prstGeom>
        </p:spPr>
      </p:pic>
      <p:sp>
        <p:nvSpPr>
          <p:cNvPr id="11" name="Right Arrow 10">
            <a:hlinkClick r:id="rId5" action="ppaction://hlinksldjump"/>
          </p:cNvPr>
          <p:cNvSpPr/>
          <p:nvPr/>
        </p:nvSpPr>
        <p:spPr>
          <a:xfrm>
            <a:off x="8062544" y="118825"/>
            <a:ext cx="1020817" cy="792418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latin typeface="Heinemann Roman" panose="02000503000000020004" pitchFamily="50" charset="0"/>
              </a:rPr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495778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1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1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1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3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1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4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1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12" grpId="0" animBg="1"/>
      <p:bldP spid="9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8"/>
          <p:cNvSpPr/>
          <p:nvPr/>
        </p:nvSpPr>
        <p:spPr>
          <a:xfrm>
            <a:off x="443060" y="457038"/>
            <a:ext cx="8263924" cy="5962973"/>
          </a:xfrm>
          <a:prstGeom prst="roundRect">
            <a:avLst>
              <a:gd name="adj" fmla="val 2733"/>
            </a:avLst>
          </a:prstGeom>
          <a:gradFill flip="none" rotWithShape="1">
            <a:gsLst>
              <a:gs pos="83000">
                <a:schemeClr val="bg1">
                  <a:alpha val="0"/>
                </a:schemeClr>
              </a:gs>
              <a:gs pos="0">
                <a:srgbClr val="3E95B3"/>
              </a:gs>
              <a:gs pos="62000">
                <a:schemeClr val="bg1">
                  <a:alpha val="8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Rounded Rectangular Callout 11"/>
          <p:cNvSpPr/>
          <p:nvPr/>
        </p:nvSpPr>
        <p:spPr>
          <a:xfrm>
            <a:off x="3103465" y="682781"/>
            <a:ext cx="4783236" cy="799096"/>
          </a:xfrm>
          <a:prstGeom prst="wedgeRoundRectCallout">
            <a:avLst>
              <a:gd name="adj1" fmla="val -60780"/>
              <a:gd name="adj2" fmla="val 57579"/>
              <a:gd name="adj3" fmla="val 16667"/>
            </a:avLst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dirty="0">
                <a:solidFill>
                  <a:schemeClr val="tx1"/>
                </a:solidFill>
                <a:latin typeface="Heinemann Roman" panose="02000503000000020004" pitchFamily="50" charset="0"/>
                <a:ea typeface="Roboto"/>
                <a:cs typeface="Roboto"/>
                <a:sym typeface="Roboto"/>
              </a:rPr>
              <a:t>Can you see </a:t>
            </a:r>
            <a:r>
              <a:rPr lang="en-GB" dirty="0">
                <a:solidFill>
                  <a:schemeClr val="tx1"/>
                </a:solidFill>
                <a:latin typeface="Numberlings" pitchFamily="2" charset="0"/>
                <a:ea typeface="Roboto"/>
                <a:cs typeface="Roboto"/>
                <a:sym typeface="Roboto"/>
              </a:rPr>
              <a:t>4</a:t>
            </a:r>
            <a:r>
              <a:rPr lang="en-GB" dirty="0">
                <a:solidFill>
                  <a:schemeClr val="tx1"/>
                </a:solidFill>
                <a:latin typeface="Heinemann Roman" panose="02000503000000020004" pitchFamily="50" charset="0"/>
                <a:ea typeface="Roboto"/>
                <a:cs typeface="Roboto"/>
                <a:sym typeface="Roboto"/>
              </a:rPr>
              <a:t> here?</a:t>
            </a:r>
          </a:p>
        </p:txBody>
      </p:sp>
      <p:pic>
        <p:nvPicPr>
          <p:cNvPr id="4" name="Tall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9022" y="1050290"/>
            <a:ext cx="1808480" cy="5143500"/>
          </a:xfrm>
          <a:prstGeom prst="rect">
            <a:avLst/>
          </a:prstGeom>
        </p:spPr>
      </p:pic>
      <p:sp>
        <p:nvSpPr>
          <p:cNvPr id="9" name="Rounded Rectangular Callout 8"/>
          <p:cNvSpPr/>
          <p:nvPr/>
        </p:nvSpPr>
        <p:spPr>
          <a:xfrm>
            <a:off x="869022" y="604987"/>
            <a:ext cx="7017678" cy="954683"/>
          </a:xfrm>
          <a:prstGeom prst="wedgeRoundRectCallout">
            <a:avLst>
              <a:gd name="adj1" fmla="val -37582"/>
              <a:gd name="adj2" fmla="val 77230"/>
              <a:gd name="adj3" fmla="val 16667"/>
            </a:avLst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dirty="0">
                <a:solidFill>
                  <a:schemeClr val="tx1"/>
                </a:solidFill>
                <a:latin typeface="Heinemann Roman" panose="02000503000000020004" pitchFamily="50" charset="0"/>
                <a:ea typeface="Roboto"/>
                <a:cs typeface="Roboto"/>
                <a:sym typeface="Roboto"/>
              </a:rPr>
              <a:t>Did you spot my favourite shape? What shape is it? How many sides does it have?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05591" y="1867437"/>
            <a:ext cx="4686116" cy="4158928"/>
          </a:xfrm>
          <a:prstGeom prst="roundRect">
            <a:avLst/>
          </a:prstGeom>
        </p:spPr>
      </p:pic>
      <p:pic>
        <p:nvPicPr>
          <p:cNvPr id="6" name="Cube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3060" y="2301679"/>
            <a:ext cx="3003064" cy="3724686"/>
          </a:xfrm>
          <a:prstGeom prst="rect">
            <a:avLst/>
          </a:prstGeom>
        </p:spPr>
      </p:pic>
      <p:sp>
        <p:nvSpPr>
          <p:cNvPr id="8" name="Right Arrow 7">
            <a:hlinkClick r:id="rId6" action="ppaction://hlinksldjump"/>
          </p:cNvPr>
          <p:cNvSpPr/>
          <p:nvPr/>
        </p:nvSpPr>
        <p:spPr>
          <a:xfrm>
            <a:off x="8062544" y="118825"/>
            <a:ext cx="1020817" cy="792418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latin typeface="Heinemann Roman" panose="02000503000000020004" pitchFamily="50" charset="0"/>
              </a:rPr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208343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004_Four_Fav_shape_a_squar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12" grpId="0" animBg="1"/>
      <p:bldP spid="9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8"/>
          <p:cNvSpPr/>
          <p:nvPr/>
        </p:nvSpPr>
        <p:spPr>
          <a:xfrm>
            <a:off x="443060" y="457038"/>
            <a:ext cx="8263924" cy="5962973"/>
          </a:xfrm>
          <a:prstGeom prst="roundRect">
            <a:avLst>
              <a:gd name="adj" fmla="val 2733"/>
            </a:avLst>
          </a:prstGeom>
          <a:gradFill flip="none" rotWithShape="1">
            <a:gsLst>
              <a:gs pos="83000">
                <a:schemeClr val="bg1">
                  <a:alpha val="0"/>
                </a:schemeClr>
              </a:gs>
              <a:gs pos="0">
                <a:srgbClr val="3E95B3"/>
              </a:gs>
              <a:gs pos="62000">
                <a:schemeClr val="bg1">
                  <a:alpha val="8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Rounded Rectangular Callout 11"/>
          <p:cNvSpPr/>
          <p:nvPr/>
        </p:nvSpPr>
        <p:spPr>
          <a:xfrm>
            <a:off x="3103464" y="682781"/>
            <a:ext cx="4835990" cy="799096"/>
          </a:xfrm>
          <a:prstGeom prst="wedgeRoundRectCallout">
            <a:avLst>
              <a:gd name="adj1" fmla="val -60780"/>
              <a:gd name="adj2" fmla="val 57579"/>
              <a:gd name="adj3" fmla="val 16667"/>
            </a:avLst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dirty="0">
                <a:solidFill>
                  <a:schemeClr val="tx1"/>
                </a:solidFill>
                <a:latin typeface="Heinemann Roman" panose="02000503000000020004" pitchFamily="50" charset="0"/>
                <a:ea typeface="Roboto"/>
                <a:cs typeface="Roboto"/>
                <a:sym typeface="Roboto"/>
              </a:rPr>
              <a:t>Can you count the buns?</a:t>
            </a:r>
          </a:p>
        </p:txBody>
      </p:sp>
      <p:pic>
        <p:nvPicPr>
          <p:cNvPr id="4" name="Numberblock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9022" y="1050290"/>
            <a:ext cx="1808480" cy="5143500"/>
          </a:xfrm>
          <a:prstGeom prst="rect">
            <a:avLst/>
          </a:prstGeom>
        </p:spPr>
      </p:pic>
      <p:sp>
        <p:nvSpPr>
          <p:cNvPr id="9" name="Rounded Rectangular Callout 8"/>
          <p:cNvSpPr/>
          <p:nvPr/>
        </p:nvSpPr>
        <p:spPr>
          <a:xfrm>
            <a:off x="3103464" y="682376"/>
            <a:ext cx="4835990" cy="799096"/>
          </a:xfrm>
          <a:prstGeom prst="wedgeRoundRectCallout">
            <a:avLst>
              <a:gd name="adj1" fmla="val -60780"/>
              <a:gd name="adj2" fmla="val 57579"/>
              <a:gd name="adj3" fmla="val 16667"/>
            </a:avLst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dirty="0">
                <a:solidFill>
                  <a:schemeClr val="tx1"/>
                </a:solidFill>
                <a:latin typeface="Heinemann Roman" panose="02000503000000020004" pitchFamily="50" charset="0"/>
                <a:ea typeface="Roboto"/>
                <a:cs typeface="Roboto"/>
                <a:sym typeface="Roboto"/>
              </a:rPr>
              <a:t>I think there are </a:t>
            </a:r>
            <a:r>
              <a:rPr lang="en-GB" dirty="0">
                <a:solidFill>
                  <a:schemeClr val="tx1"/>
                </a:solidFill>
                <a:latin typeface="Numberlings" pitchFamily="2" charset="0"/>
                <a:ea typeface="Roboto"/>
                <a:cs typeface="Roboto"/>
                <a:sym typeface="Roboto"/>
              </a:rPr>
              <a:t>3</a:t>
            </a:r>
            <a:r>
              <a:rPr lang="en-GB" dirty="0">
                <a:solidFill>
                  <a:schemeClr val="tx1"/>
                </a:solidFill>
                <a:latin typeface="Heinemann Roman" panose="02000503000000020004" pitchFamily="50" charset="0"/>
                <a:ea typeface="Roboto"/>
                <a:cs typeface="Roboto"/>
                <a:sym typeface="Roboto"/>
              </a:rPr>
              <a:t> buns. Am I right? Can you check?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03464" y="2164606"/>
            <a:ext cx="5216288" cy="3912216"/>
          </a:xfrm>
          <a:prstGeom prst="round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21250" y="-1930042"/>
            <a:ext cx="1298905" cy="86717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5732" y="-1184332"/>
            <a:ext cx="1298905" cy="86717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9500" y="-1904284"/>
            <a:ext cx="1298905" cy="86717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65404" y="-1184332"/>
            <a:ext cx="1298905" cy="867172"/>
          </a:xfrm>
          <a:prstGeom prst="rect">
            <a:avLst/>
          </a:prstGeom>
        </p:spPr>
      </p:pic>
      <p:sp>
        <p:nvSpPr>
          <p:cNvPr id="11" name="Right Arrow 10">
            <a:hlinkClick r:id="rId5" action="ppaction://hlinksldjump"/>
          </p:cNvPr>
          <p:cNvSpPr/>
          <p:nvPr/>
        </p:nvSpPr>
        <p:spPr>
          <a:xfrm>
            <a:off x="8062544" y="118825"/>
            <a:ext cx="1020817" cy="792418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latin typeface="Heinemann Roman" panose="02000503000000020004" pitchFamily="50" charset="0"/>
              </a:rPr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2310664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1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100"/>
                            </p:stCondLst>
                            <p:childTnLst>
                              <p:par>
                                <p:cTn id="1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1.85185E-6 L 4.72222E-6 0.79954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9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100"/>
                            </p:stCondLst>
                            <p:childTnLst>
                              <p:par>
                                <p:cTn id="1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2.96296E-6 L 1.11111E-6 0.80533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0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100"/>
                            </p:stCondLst>
                            <p:childTnLst>
                              <p:par>
                                <p:cTn id="2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7.40741E-7 L 5E-6 0.80764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0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100"/>
                            </p:stCondLst>
                            <p:childTnLst>
                              <p:par>
                                <p:cTn id="2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7.40741E-7 L 3.05556E-6 0.80949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0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12" grpId="0" animBg="1"/>
      <p:bldP spid="9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8"/>
          <p:cNvSpPr/>
          <p:nvPr/>
        </p:nvSpPr>
        <p:spPr>
          <a:xfrm>
            <a:off x="443060" y="457038"/>
            <a:ext cx="8263924" cy="5962973"/>
          </a:xfrm>
          <a:prstGeom prst="roundRect">
            <a:avLst>
              <a:gd name="adj" fmla="val 2733"/>
            </a:avLst>
          </a:prstGeom>
          <a:gradFill flip="none" rotWithShape="1">
            <a:gsLst>
              <a:gs pos="83000">
                <a:schemeClr val="bg1">
                  <a:alpha val="0"/>
                </a:schemeClr>
              </a:gs>
              <a:gs pos="0">
                <a:srgbClr val="3E95B3"/>
              </a:gs>
              <a:gs pos="62000">
                <a:schemeClr val="bg1">
                  <a:alpha val="8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Rounded Rectangular Callout 11"/>
          <p:cNvSpPr/>
          <p:nvPr/>
        </p:nvSpPr>
        <p:spPr>
          <a:xfrm>
            <a:off x="3103464" y="1558544"/>
            <a:ext cx="3928401" cy="656622"/>
          </a:xfrm>
          <a:prstGeom prst="wedgeRoundRectCallout">
            <a:avLst>
              <a:gd name="adj1" fmla="val -60780"/>
              <a:gd name="adj2" fmla="val 57579"/>
              <a:gd name="adj3" fmla="val 16667"/>
            </a:avLst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dirty="0">
                <a:solidFill>
                  <a:schemeClr val="tx1"/>
                </a:solidFill>
                <a:latin typeface="Heinemann Roman" panose="02000503000000020004" pitchFamily="50" charset="0"/>
                <a:ea typeface="Roboto"/>
                <a:cs typeface="Roboto"/>
                <a:sym typeface="Roboto"/>
              </a:rPr>
              <a:t>Count the buns with me.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9022" y="1050290"/>
            <a:ext cx="1808480" cy="51435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052008" y="565528"/>
            <a:ext cx="304602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000" b="1" dirty="0">
                <a:latin typeface="VAG Rounded" pitchFamily="50" charset="0"/>
              </a:rPr>
              <a:t>Let’s check! 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2677502" y="3281900"/>
          <a:ext cx="5507865" cy="21060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1573">
                  <a:extLst>
                    <a:ext uri="{9D8B030D-6E8A-4147-A177-3AD203B41FA5}">
                      <a16:colId xmlns:a16="http://schemas.microsoft.com/office/drawing/2014/main" val="971385040"/>
                    </a:ext>
                  </a:extLst>
                </a:gridCol>
                <a:gridCol w="1101573">
                  <a:extLst>
                    <a:ext uri="{9D8B030D-6E8A-4147-A177-3AD203B41FA5}">
                      <a16:colId xmlns:a16="http://schemas.microsoft.com/office/drawing/2014/main" val="353088914"/>
                    </a:ext>
                  </a:extLst>
                </a:gridCol>
                <a:gridCol w="1101573">
                  <a:extLst>
                    <a:ext uri="{9D8B030D-6E8A-4147-A177-3AD203B41FA5}">
                      <a16:colId xmlns:a16="http://schemas.microsoft.com/office/drawing/2014/main" val="3172431878"/>
                    </a:ext>
                  </a:extLst>
                </a:gridCol>
                <a:gridCol w="1101573">
                  <a:extLst>
                    <a:ext uri="{9D8B030D-6E8A-4147-A177-3AD203B41FA5}">
                      <a16:colId xmlns:a16="http://schemas.microsoft.com/office/drawing/2014/main" val="2814396685"/>
                    </a:ext>
                  </a:extLst>
                </a:gridCol>
                <a:gridCol w="1101573">
                  <a:extLst>
                    <a:ext uri="{9D8B030D-6E8A-4147-A177-3AD203B41FA5}">
                      <a16:colId xmlns:a16="http://schemas.microsoft.com/office/drawing/2014/main" val="911250518"/>
                    </a:ext>
                  </a:extLst>
                </a:gridCol>
              </a:tblGrid>
              <a:tr h="105302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9943142"/>
                  </a:ext>
                </a:extLst>
              </a:tr>
              <a:tr h="1053028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5376785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7594" y="3537151"/>
            <a:ext cx="912539" cy="60922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8862" y="3537151"/>
            <a:ext cx="912539" cy="60922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4204" y="3543359"/>
            <a:ext cx="912539" cy="60922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3859" y="3548627"/>
            <a:ext cx="912539" cy="609227"/>
          </a:xfrm>
          <a:prstGeom prst="rect">
            <a:avLst/>
          </a:prstGeom>
        </p:spPr>
      </p:pic>
      <p:sp>
        <p:nvSpPr>
          <p:cNvPr id="11" name="Right Arrow 10">
            <a:hlinkClick r:id="rId4" action="ppaction://hlinksldjump"/>
          </p:cNvPr>
          <p:cNvSpPr/>
          <p:nvPr/>
        </p:nvSpPr>
        <p:spPr>
          <a:xfrm>
            <a:off x="8062544" y="118825"/>
            <a:ext cx="1020817" cy="792418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latin typeface="Heinemann Roman" panose="02000503000000020004" pitchFamily="50" charset="0"/>
              </a:rPr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1982643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1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1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1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1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2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1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3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8"/>
          <p:cNvSpPr/>
          <p:nvPr/>
        </p:nvSpPr>
        <p:spPr>
          <a:xfrm>
            <a:off x="443060" y="457038"/>
            <a:ext cx="8263924" cy="5962973"/>
          </a:xfrm>
          <a:prstGeom prst="roundRect">
            <a:avLst>
              <a:gd name="adj" fmla="val 2733"/>
            </a:avLst>
          </a:prstGeom>
          <a:gradFill flip="none" rotWithShape="1">
            <a:gsLst>
              <a:gs pos="83000">
                <a:schemeClr val="bg1">
                  <a:alpha val="0"/>
                </a:schemeClr>
              </a:gs>
              <a:gs pos="0">
                <a:srgbClr val="3E95B3"/>
              </a:gs>
              <a:gs pos="62000">
                <a:schemeClr val="bg1">
                  <a:alpha val="8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Rounded Rectangular Callout 11"/>
          <p:cNvSpPr/>
          <p:nvPr/>
        </p:nvSpPr>
        <p:spPr>
          <a:xfrm>
            <a:off x="3103464" y="682781"/>
            <a:ext cx="4879951" cy="799096"/>
          </a:xfrm>
          <a:prstGeom prst="wedgeRoundRectCallout">
            <a:avLst>
              <a:gd name="adj1" fmla="val -60780"/>
              <a:gd name="adj2" fmla="val 57579"/>
              <a:gd name="adj3" fmla="val 16667"/>
            </a:avLst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dirty="0">
                <a:solidFill>
                  <a:schemeClr val="tx1"/>
                </a:solidFill>
                <a:latin typeface="Heinemann Roman" panose="02000503000000020004" pitchFamily="50" charset="0"/>
                <a:ea typeface="Roboto"/>
                <a:cs typeface="Roboto"/>
                <a:sym typeface="Roboto"/>
              </a:rPr>
              <a:t>Can you see </a:t>
            </a:r>
            <a:r>
              <a:rPr lang="en-GB" dirty="0">
                <a:solidFill>
                  <a:schemeClr val="tx1"/>
                </a:solidFill>
                <a:latin typeface="Numberlings" pitchFamily="2" charset="0"/>
                <a:ea typeface="Roboto"/>
                <a:cs typeface="Roboto"/>
                <a:sym typeface="Roboto"/>
              </a:rPr>
              <a:t>4</a:t>
            </a:r>
            <a:r>
              <a:rPr lang="en-GB" dirty="0">
                <a:solidFill>
                  <a:schemeClr val="tx1"/>
                </a:solidFill>
                <a:latin typeface="Heinemann Roman" panose="02000503000000020004" pitchFamily="50" charset="0"/>
                <a:ea typeface="Roboto"/>
                <a:cs typeface="Roboto"/>
                <a:sym typeface="Roboto"/>
              </a:rPr>
              <a:t> in this picture?</a:t>
            </a:r>
          </a:p>
        </p:txBody>
      </p:sp>
      <p:pic>
        <p:nvPicPr>
          <p:cNvPr id="4" name="Numberblock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9022" y="1050290"/>
            <a:ext cx="1808480" cy="5143500"/>
          </a:xfrm>
          <a:prstGeom prst="rect">
            <a:avLst/>
          </a:prstGeom>
        </p:spPr>
      </p:pic>
      <p:sp>
        <p:nvSpPr>
          <p:cNvPr id="9" name="Rounded Rectangular Callout 8"/>
          <p:cNvSpPr/>
          <p:nvPr/>
        </p:nvSpPr>
        <p:spPr>
          <a:xfrm>
            <a:off x="3103464" y="682781"/>
            <a:ext cx="4879951" cy="799096"/>
          </a:xfrm>
          <a:prstGeom prst="wedgeRoundRectCallout">
            <a:avLst>
              <a:gd name="adj1" fmla="val -60780"/>
              <a:gd name="adj2" fmla="val 57579"/>
              <a:gd name="adj3" fmla="val 16667"/>
            </a:avLst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dirty="0">
                <a:solidFill>
                  <a:schemeClr val="tx1"/>
                </a:solidFill>
                <a:latin typeface="Heinemann Roman" panose="02000503000000020004" pitchFamily="50" charset="0"/>
                <a:ea typeface="Roboto"/>
                <a:cs typeface="Roboto"/>
                <a:sym typeface="Roboto"/>
              </a:rPr>
              <a:t>Tell a friend what you found. Can you count them together to check?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36257" y="2126644"/>
            <a:ext cx="5696374" cy="3925621"/>
          </a:xfrm>
          <a:prstGeom prst="roundRect">
            <a:avLst/>
          </a:prstGeom>
        </p:spPr>
      </p:pic>
      <p:sp>
        <p:nvSpPr>
          <p:cNvPr id="7" name="Right Arrow 6">
            <a:hlinkClick r:id="rId4" action="ppaction://hlinksldjump"/>
          </p:cNvPr>
          <p:cNvSpPr/>
          <p:nvPr/>
        </p:nvSpPr>
        <p:spPr>
          <a:xfrm>
            <a:off x="8062544" y="118825"/>
            <a:ext cx="1020817" cy="792418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latin typeface="Heinemann Roman" panose="02000503000000020004" pitchFamily="50" charset="0"/>
              </a:rPr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62949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12" grpId="0" animBg="1"/>
      <p:bldP spid="9" grpId="0" animBg="1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Template.potx" id="{F2D9965A-8C68-4F5E-A2B5-CF7E0DDA752E}" vid="{78487116-FFC1-4A12-BB7A-4083D6069C8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2118</TotalTime>
  <Words>290</Words>
  <Application>Microsoft Office PowerPoint</Application>
  <PresentationFormat>On-screen Show (4:3)</PresentationFormat>
  <Paragraphs>46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Roboto</vt:lpstr>
      <vt:lpstr>Calibri</vt:lpstr>
      <vt:lpstr>Heinemann Roman</vt:lpstr>
      <vt:lpstr>Arial</vt:lpstr>
      <vt:lpstr>VAG Rounded</vt:lpstr>
      <vt:lpstr>Numberlings</vt:lpstr>
      <vt:lpstr>Twinkl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Joshua Monteith</dc:creator>
  <cp:lastModifiedBy>Nicola Johnson</cp:lastModifiedBy>
  <cp:revision>150</cp:revision>
  <dcterms:created xsi:type="dcterms:W3CDTF">2020-07-02T07:30:45Z</dcterms:created>
  <dcterms:modified xsi:type="dcterms:W3CDTF">2020-10-18T11:17:14Z</dcterms:modified>
</cp:coreProperties>
</file>