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35"/>
  </p:notesMasterIdLst>
  <p:handoutMasterIdLst>
    <p:handoutMasterId r:id="rId36"/>
  </p:handoutMasterIdLst>
  <p:sldIdLst>
    <p:sldId id="257" r:id="rId5"/>
    <p:sldId id="4885" r:id="rId6"/>
    <p:sldId id="4863" r:id="rId7"/>
    <p:sldId id="4845" r:id="rId8"/>
    <p:sldId id="4868" r:id="rId9"/>
    <p:sldId id="454" r:id="rId10"/>
    <p:sldId id="4882" r:id="rId11"/>
    <p:sldId id="4881" r:id="rId12"/>
    <p:sldId id="4864" r:id="rId13"/>
    <p:sldId id="4862" r:id="rId14"/>
    <p:sldId id="394" r:id="rId15"/>
    <p:sldId id="4861" r:id="rId16"/>
    <p:sldId id="4859" r:id="rId17"/>
    <p:sldId id="4860" r:id="rId18"/>
    <p:sldId id="4844" r:id="rId19"/>
    <p:sldId id="4873" r:id="rId20"/>
    <p:sldId id="4874" r:id="rId21"/>
    <p:sldId id="4854" r:id="rId22"/>
    <p:sldId id="4870" r:id="rId23"/>
    <p:sldId id="4875" r:id="rId24"/>
    <p:sldId id="4867" r:id="rId25"/>
    <p:sldId id="4877" r:id="rId26"/>
    <p:sldId id="4880" r:id="rId27"/>
    <p:sldId id="4846" r:id="rId28"/>
    <p:sldId id="396" r:id="rId29"/>
    <p:sldId id="4857" r:id="rId30"/>
    <p:sldId id="4871" r:id="rId31"/>
    <p:sldId id="4872" r:id="rId32"/>
    <p:sldId id="4883" r:id="rId33"/>
    <p:sldId id="4884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>
          <p15:clr>
            <a:srgbClr val="F26B43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35B"/>
    <a:srgbClr val="CCE8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7" autoAdjust="0"/>
    <p:restoredTop sz="93725" autoAdjust="0"/>
  </p:normalViewPr>
  <p:slideViewPr>
    <p:cSldViewPr snapToGrid="0">
      <p:cViewPr varScale="1">
        <p:scale>
          <a:sx n="108" d="100"/>
          <a:sy n="108" d="100"/>
        </p:scale>
        <p:origin x="654" y="108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2709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48" d="100"/>
          <a:sy n="48" d="100"/>
        </p:scale>
        <p:origin x="1911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1471C2C-1567-47F4-803E-468024209D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8F5B09-2954-46C6-97BB-9E10649FE2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7F2C1D-F243-42AB-ADF2-E7CB4E04900E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9A204B-EBA9-4C6D-BFB2-A104F00C8E2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5F72FC-4D2D-4E5B-A4DD-62E2C822FB1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3CDBB5-5B4A-4483-935D-A73935186B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2377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0CE34E-5667-4A32-A6BA-10C7A552BC63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CCE34D-CFF1-4FFE-815B-D050E7ED2D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362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8359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F7B90E-3F2C-400C-BD4F-B8F80E6CFF18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4325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Where it says ‘Ranges’, think ‘Threshold’!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F7B90E-3F2C-400C-BD4F-B8F80E6CFF18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30227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Where it says ‘Ranges’, think ‘Threshold’!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F7B90E-3F2C-400C-BD4F-B8F80E6CFF1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16985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Where it says ‘Ranges’, think ‘Threshold’!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F7B90E-3F2C-400C-BD4F-B8F80E6CFF1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87346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F7B90E-3F2C-400C-BD4F-B8F80E6CFF18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29208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F7B90E-3F2C-400C-BD4F-B8F80E6CFF18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1582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F7B90E-3F2C-400C-BD4F-B8F80E6CFF18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304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F7B90E-3F2C-400C-BD4F-B8F80E6CFF18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01835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F7B90E-3F2C-400C-BD4F-B8F80E6CFF18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0160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F7B90E-3F2C-400C-BD4F-B8F80E6CFF18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2313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E68F591-F3C7-4872-BBA0-0693794F4F1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99414" y="1051551"/>
            <a:ext cx="3565524" cy="2384898"/>
          </a:xfrm>
        </p:spPr>
        <p:txBody>
          <a:bodyPr anchor="b" anchorCtr="0">
            <a:noAutofit/>
          </a:bodyPr>
          <a:lstStyle/>
          <a:p>
            <a:r>
              <a:rPr lang="en-US" sz="4800" dirty="0"/>
              <a:t>3DFloat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67766A8-18D5-4391-8DB7-7BFF642763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452360" cy="6858000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38AD48E-7D67-4BE9-97B6-DB64DE5253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7999413" y="445272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B6FF8E2-165B-49EB-8120-14190F9491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 rot="5400000">
            <a:off x="10915300" y="5534727"/>
            <a:ext cx="667802" cy="631474"/>
            <a:chOff x="10478914" y="1506691"/>
            <a:chExt cx="667802" cy="631474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9B763A7-EE7D-4306-8306-01E8C86E6350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B3A935F-6844-4FCE-B0AE-5492715A58F1}"/>
                </a:ext>
              </a:extLst>
            </p:cNvPr>
            <p:cNvSpPr/>
            <p:nvPr/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16EB97-6E8A-4B50-8701-7CB158044D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99413" y="3568700"/>
            <a:ext cx="3565524" cy="1731963"/>
          </a:xfrm>
        </p:spPr>
        <p:txBody>
          <a:bodyPr>
            <a:noAutofit/>
          </a:bodyPr>
          <a:lstStyle>
            <a:lvl1pPr>
              <a:buNone/>
              <a:defRPr sz="2000"/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0948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137931" y="5260967"/>
            <a:ext cx="1980001" cy="1363916"/>
            <a:chOff x="4879602" y="3781429"/>
            <a:chExt cx="1980001" cy="1363916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ChangeAspect="1"/>
          </p:cNvSpPr>
          <p:nvPr/>
        </p:nvSpPr>
        <p:spPr>
          <a:xfrm rot="2700000">
            <a:off x="10834944" y="17126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8100000">
            <a:off x="10849344" y="51834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BCCE83C-72C8-4181-8D03-7CFB23A6F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en-US" sz="48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6FCDFCC-38D1-43A4-918F-491DBA6B2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731375"/>
            <a:ext cx="3563936" cy="535354"/>
          </a:xfrm>
        </p:spPr>
        <p:txBody>
          <a:bodyPr anchor="b">
            <a:noAutofit/>
          </a:bodyPr>
          <a:lstStyle>
            <a:lvl1pPr marL="0" indent="0">
              <a:buNone/>
              <a:defRPr sz="20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8A9CB740-8581-4D62-8481-7ECBBEDA7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9476" y="2432304"/>
            <a:ext cx="3563936" cy="3515555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AB16E493-D962-46EC-BBB8-D7E68A6404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41573" y="1731375"/>
            <a:ext cx="3566160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en-US" sz="20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/>
            <a:r>
              <a:rPr lang="en-US"/>
              <a:t>Click to edit Master text styles</a:t>
            </a:r>
          </a:p>
        </p:txBody>
      </p:sp>
      <p:sp>
        <p:nvSpPr>
          <p:cNvPr id="23" name="Content Placeholder 5">
            <a:extLst>
              <a:ext uri="{FF2B5EF4-FFF2-40B4-BE49-F238E27FC236}">
                <a16:creationId xmlns:a16="http://schemas.microsoft.com/office/drawing/2014/main" id="{88CC7C67-1BA6-42A6-B9D3-8EDF70A3DB3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41573" y="2427370"/>
            <a:ext cx="3508755" cy="3515555"/>
          </a:xfrm>
        </p:spPr>
        <p:txBody>
          <a:bodyPr>
            <a:no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C17092A6-D0E6-4EF2-B3B8-AE35438D4D7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8139659" y="1731375"/>
            <a:ext cx="3566160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en-US" sz="20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/>
            <a:r>
              <a:rPr lang="en-US" dirty="0"/>
              <a:t>Click to EDIT</a:t>
            </a:r>
          </a:p>
        </p:txBody>
      </p:sp>
      <p:sp>
        <p:nvSpPr>
          <p:cNvPr id="21" name="Content Placeholder 5">
            <a:extLst>
              <a:ext uri="{FF2B5EF4-FFF2-40B4-BE49-F238E27FC236}">
                <a16:creationId xmlns:a16="http://schemas.microsoft.com/office/drawing/2014/main" id="{4534254A-2561-400F-87CB-18A8D35381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139659" y="2427370"/>
            <a:ext cx="3508755" cy="3515555"/>
          </a:xfrm>
        </p:spPr>
        <p:txBody>
          <a:bodyPr>
            <a:no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4F82DF8B-B478-4C76-9DCE-D8E7B7D6FA98}" type="datetime1">
              <a:rPr lang="en-US" smtClean="0"/>
              <a:t>10/23/2024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GB"/>
              <a:t>SEND Ranges West Northants - Pilot September 2022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2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949202B-67AE-417A-A336-DF5257FFD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508500"/>
            <a:ext cx="4500562" cy="1562959"/>
          </a:xfrm>
        </p:spPr>
        <p:txBody>
          <a:bodyPr wrap="square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786D546-2834-435F-950F-DCEFE654B3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776472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BD763BD-EAC5-4DB8-81AF-9743BB6A957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262411" y="4508500"/>
            <a:ext cx="6221412" cy="1563688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  <a:lvl2pPr>
              <a:buNone/>
              <a:defRPr sz="1900"/>
            </a:lvl2pPr>
            <a:lvl3pPr>
              <a:buNone/>
              <a:defRPr sz="1900"/>
            </a:lvl3pPr>
            <a:lvl4pPr>
              <a:buNone/>
              <a:defRPr sz="1900"/>
            </a:lvl4pPr>
            <a:lvl5pPr>
              <a:buNone/>
              <a:defRPr sz="1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A8A0FAE3-BF75-4F86-88CB-72150FC29B7B}" type="datetime1">
              <a:rPr lang="en-US" smtClean="0"/>
              <a:t>10/23/2024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GB"/>
              <a:t>SEND Ranges West Northants - Pilot September 2022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46AF837-10C6-44A5-B8D6-960A57487B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1225773" y="385222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4770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>
            <a:extLst>
              <a:ext uri="{FF2B5EF4-FFF2-40B4-BE49-F238E27FC236}">
                <a16:creationId xmlns:a16="http://schemas.microsoft.com/office/drawing/2014/main" id="{97246E34-E6EE-4BF3-A0D3-A20868B5A5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45BE5FFB-47D1-4474-B6CA-C3C936DF28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>
            <a:noAutofit/>
          </a:bodyPr>
          <a:lstStyle>
            <a:lvl1pPr>
              <a:buNone/>
              <a:defRPr sz="2400"/>
            </a:lvl1pPr>
          </a:lstStyle>
          <a:p>
            <a:r>
              <a:rPr lang="en-US">
                <a:solidFill>
                  <a:schemeClr val="tx1">
                    <a:alpha val="60000"/>
                  </a:schemeClr>
                </a:solidFill>
              </a:rPr>
              <a:t>Click to edit Master subtitle style</a:t>
            </a:r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008D9209-1A62-4AC3-BF92-94348A9BC06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56248" y="548640"/>
            <a:ext cx="5084064" cy="2880360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FADBFB6B-1787-4549-91B6-D748C66B13C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556248" y="3429000"/>
            <a:ext cx="5084064" cy="2880360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6966E3E-9B30-4375-AC9A-23256CC87D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11161347" y="125399"/>
            <a:ext cx="1404698" cy="1155641"/>
            <a:chOff x="11161347" y="125399"/>
            <a:chExt cx="1404698" cy="1155641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EBBC5A2-A37E-47DF-9230-9A75067F1883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11161347" y="125399"/>
              <a:ext cx="1341675" cy="926985"/>
            </a:xfrm>
            <a:custGeom>
              <a:avLst/>
              <a:gdLst>
                <a:gd name="connsiteX0" fmla="*/ 1049126 w 1341675"/>
                <a:gd name="connsiteY0" fmla="*/ 8962 h 926985"/>
                <a:gd name="connsiteX1" fmla="*/ 1341675 w 1341675"/>
                <a:gd name="connsiteY1" fmla="*/ 301511 h 926985"/>
                <a:gd name="connsiteX2" fmla="*/ 1130649 w 1341675"/>
                <a:gd name="connsiteY2" fmla="*/ 512537 h 926985"/>
                <a:gd name="connsiteX3" fmla="*/ 1107397 w 1341675"/>
                <a:gd name="connsiteY3" fmla="*/ 499917 h 926985"/>
                <a:gd name="connsiteX4" fmla="*/ 926985 w 1341675"/>
                <a:gd name="connsiteY4" fmla="*/ 463493 h 926985"/>
                <a:gd name="connsiteX5" fmla="*/ 463493 w 1341675"/>
                <a:gd name="connsiteY5" fmla="*/ 926985 h 926985"/>
                <a:gd name="connsiteX6" fmla="*/ 0 w 1341675"/>
                <a:gd name="connsiteY6" fmla="*/ 926985 h 926985"/>
                <a:gd name="connsiteX7" fmla="*/ 926985 w 1341675"/>
                <a:gd name="connsiteY7" fmla="*/ 0 h 926985"/>
                <a:gd name="connsiteX8" fmla="*/ 1021763 w 1341675"/>
                <a:gd name="connsiteY8" fmla="*/ 4786 h 926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1675" h="926985">
                  <a:moveTo>
                    <a:pt x="1049126" y="8962"/>
                  </a:moveTo>
                  <a:lnTo>
                    <a:pt x="1341675" y="301511"/>
                  </a:lnTo>
                  <a:lnTo>
                    <a:pt x="1130649" y="512537"/>
                  </a:lnTo>
                  <a:lnTo>
                    <a:pt x="1107397" y="499917"/>
                  </a:lnTo>
                  <a:cubicBezTo>
                    <a:pt x="1051945" y="476462"/>
                    <a:pt x="990979" y="463493"/>
                    <a:pt x="926985" y="463493"/>
                  </a:cubicBezTo>
                  <a:cubicBezTo>
                    <a:pt x="671005" y="463493"/>
                    <a:pt x="463493" y="671005"/>
                    <a:pt x="463493" y="926985"/>
                  </a:cubicBezTo>
                  <a:lnTo>
                    <a:pt x="0" y="926985"/>
                  </a:lnTo>
                  <a:cubicBezTo>
                    <a:pt x="0" y="415026"/>
                    <a:pt x="415025" y="0"/>
                    <a:pt x="926985" y="0"/>
                  </a:cubicBezTo>
                  <a:cubicBezTo>
                    <a:pt x="958982" y="0"/>
                    <a:pt x="990601" y="1621"/>
                    <a:pt x="1021763" y="4786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54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11781B9A-C230-4FFC-90A8-E0571B1DEDA7}"/>
                </a:ext>
              </a:extLst>
            </p:cNvPr>
            <p:cNvSpPr/>
            <p:nvPr/>
          </p:nvSpPr>
          <p:spPr>
            <a:xfrm rot="2700000">
              <a:off x="11798454" y="994196"/>
              <a:ext cx="107098" cy="466589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>
              <a:innerShdw blurRad="63500" dist="254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295925C-3570-40F1-B3CE-07D947ED4643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11228590" y="129580"/>
              <a:ext cx="1337455" cy="1042921"/>
            </a:xfrm>
            <a:custGeom>
              <a:avLst/>
              <a:gdLst>
                <a:gd name="connsiteX0" fmla="*/ 1084058 w 1337455"/>
                <a:gd name="connsiteY0" fmla="*/ 16081 h 1042921"/>
                <a:gd name="connsiteX1" fmla="*/ 1337455 w 1337455"/>
                <a:gd name="connsiteY1" fmla="*/ 269477 h 1042921"/>
                <a:gd name="connsiteX2" fmla="*/ 1060775 w 1337455"/>
                <a:gd name="connsiteY2" fmla="*/ 546158 h 1042921"/>
                <a:gd name="connsiteX3" fmla="*/ 1020394 w 1337455"/>
                <a:gd name="connsiteY3" fmla="*/ 532055 h 1042921"/>
                <a:gd name="connsiteX4" fmla="*/ 926985 w 1337455"/>
                <a:gd name="connsiteY4" fmla="*/ 521461 h 1042921"/>
                <a:gd name="connsiteX5" fmla="*/ 463492 w 1337455"/>
                <a:gd name="connsiteY5" fmla="*/ 1042921 h 1042921"/>
                <a:gd name="connsiteX6" fmla="*/ 0 w 1337455"/>
                <a:gd name="connsiteY6" fmla="*/ 1042921 h 1042921"/>
                <a:gd name="connsiteX7" fmla="*/ 926984 w 1337455"/>
                <a:gd name="connsiteY7" fmla="*/ 0 h 1042921"/>
                <a:gd name="connsiteX8" fmla="*/ 1021763 w 1337455"/>
                <a:gd name="connsiteY8" fmla="*/ 5384 h 104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7455" h="1042921">
                  <a:moveTo>
                    <a:pt x="1084058" y="16081"/>
                  </a:moveTo>
                  <a:lnTo>
                    <a:pt x="1337455" y="269477"/>
                  </a:lnTo>
                  <a:lnTo>
                    <a:pt x="1060775" y="546158"/>
                  </a:lnTo>
                  <a:lnTo>
                    <a:pt x="1020394" y="532055"/>
                  </a:lnTo>
                  <a:cubicBezTo>
                    <a:pt x="990222" y="525109"/>
                    <a:pt x="958982" y="521461"/>
                    <a:pt x="926985" y="521461"/>
                  </a:cubicBezTo>
                  <a:cubicBezTo>
                    <a:pt x="671005" y="521461"/>
                    <a:pt x="463493" y="754927"/>
                    <a:pt x="463492" y="1042921"/>
                  </a:cubicBezTo>
                  <a:lnTo>
                    <a:pt x="0" y="1042921"/>
                  </a:lnTo>
                  <a:cubicBezTo>
                    <a:pt x="0" y="466932"/>
                    <a:pt x="415025" y="0"/>
                    <a:pt x="926984" y="0"/>
                  </a:cubicBezTo>
                  <a:cubicBezTo>
                    <a:pt x="958982" y="0"/>
                    <a:pt x="990600" y="1824"/>
                    <a:pt x="1021763" y="5384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94664AE-6DC5-428F-9AC4-5A8F67571F7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594036" y="5610392"/>
            <a:ext cx="667802" cy="631474"/>
            <a:chOff x="10478914" y="1506691"/>
            <a:chExt cx="667802" cy="63147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288F304-7DF7-42FB-BD6F-D575128A1DDE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04835D9-7DE9-4DDD-A6C2-1C526822700A}"/>
                </a:ext>
              </a:extLst>
            </p:cNvPr>
            <p:cNvSpPr/>
            <p:nvPr/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7D2D6F-49E8-4217-A908-2D9E4358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88C1304B-7663-4089-ACE5-34B44F0726A6}" type="datetime1">
              <a:rPr lang="en-US" smtClean="0"/>
              <a:t>10/23/2024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1C4440-6B8D-4A24-A807-8B1302A3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GB"/>
              <a:t>SEND Ranges West Northants - Pilot September 2022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CFE189-E20B-4108-B290-24442433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3C43C1C-00B3-40E0-B073-B8C56206D0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5303845" y="5427212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3191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7394-0A20-4CF6-9066-CFC2C1C9D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149" y="389840"/>
            <a:ext cx="8281987" cy="2954655"/>
          </a:xfr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10971F-8922-4B23-9C80-0643D7E35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149" y="3536951"/>
            <a:ext cx="8281989" cy="2555874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D2414322-337B-4AD0-8C6B-67EAC9F35112}" type="datetime1">
              <a:rPr lang="en-US" smtClean="0"/>
              <a:t>10/23/2024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GB"/>
              <a:t>SEND Ranges West Northants - Pilot September 2022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2184FF4-7029-4ED7-813A-192E60608764}"/>
              </a:ext>
            </a:extLst>
          </p:cNvPr>
          <p:cNvSpPr>
            <a:spLocks noChangeAspec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AA7AB09-557C-41AD-9113-FF9F68FA1035}"/>
              </a:ext>
            </a:extLst>
          </p:cNvPr>
          <p:cNvSpPr/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F99ECAA-1F11-4937-BBA6-51935AB44C9D}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9DE9FAB-6BBA-4CFE-B67D-77B47F01ECA4}"/>
              </a:ext>
            </a:extLst>
          </p:cNvPr>
          <p:cNvGrpSpPr/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123629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94729CA3-91C4-4A89-9448-A2F0E409177A}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68347B7-45FA-4A01-924D-DC385B720B3E}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978E540-142B-4A82-9C3F-E61BC190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133200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6BF36-D4F5-4363-B440-BDAE50BBD4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2097175"/>
            <a:ext cx="5435600" cy="399565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362910-87AA-4E67-992D-8D4822FD8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2097175"/>
            <a:ext cx="5435600" cy="399565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B7F27F72-7F69-4DD7-808E-16D89EE21CE6}" type="datetime1">
              <a:rPr lang="en-US" smtClean="0"/>
              <a:t>10/23/2024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GB"/>
              <a:t>SEND Ranges West Northants - Pilot September 2022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165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377BFD0D-D639-4AFD-A996-9CADE8F2241D}" type="datetime1">
              <a:rPr lang="en-US" smtClean="0"/>
              <a:t>10/23/2024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GB"/>
              <a:t>SEND Ranges West Northants - Pilot September 2022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3325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78B0BE9-88B0-4883-9BA9-CD594C400EC1}"/>
              </a:ext>
            </a:extLst>
          </p:cNvPr>
          <p:cNvGrpSpPr/>
          <p:nvPr/>
        </p:nvGrpSpPr>
        <p:grpSpPr>
          <a:xfrm>
            <a:off x="4949631" y="5111861"/>
            <a:ext cx="1262947" cy="1335600"/>
            <a:chOff x="2678417" y="2427951"/>
            <a:chExt cx="1262947" cy="13356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59DCBF3-7AFA-4CD1-A918-BC6DDE674E6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6964A02-96E1-4654-9187-DDDE7409F75B}"/>
                </a:ext>
              </a:extLst>
            </p:cNvPr>
            <p:cNvSpPr/>
            <p:nvPr/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F3FF76C-A012-4CDA-8AE7-E9413955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5" cy="984885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A4C80-DC38-4641-924F-90D6078CF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5775" y="1750060"/>
            <a:ext cx="7345362" cy="4342765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C42771-D3A7-4072-85DC-B7C5E530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50060"/>
            <a:ext cx="3565525" cy="4342765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D47AB1-6EB5-4E2C-B4A7-42DC643E9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6BD14EEA-2D46-46DC-9695-6D20CA1B2CA4}" type="datetime1">
              <a:rPr lang="en-US" smtClean="0"/>
              <a:t>10/23/2024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9D15F-B6ED-46E1-9840-0B625880E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GB"/>
              <a:t>SEND Ranges West Northants - Pilot September 2022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EB023-7A5E-4087-B75E-A38A80EE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562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0923D16-1EC5-4C17-ABA8-B13A1256B3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549275"/>
            <a:ext cx="3565524" cy="1997855"/>
          </a:xfrm>
        </p:spPr>
        <p:txBody>
          <a:bodyPr wrap="square" anchor="b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0294D8B-CF64-4C26-8C78-57A375E7D33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50863" y="2677306"/>
            <a:ext cx="3565525" cy="3415519"/>
          </a:xfrm>
        </p:spPr>
        <p:txBody>
          <a:bodyPr anchor="t" anchorCtr="0">
            <a:noAutofit/>
          </a:bodyPr>
          <a:lstStyle>
            <a:lvl1pPr>
              <a:buNone/>
              <a:defRPr/>
            </a:lvl1pPr>
          </a:lstStyle>
          <a:p>
            <a:pPr>
              <a:lnSpc>
                <a:spcPct val="120000"/>
              </a:lnSpc>
            </a:pPr>
            <a:r>
              <a:rPr lang="en-US" sz="1600" dirty="0"/>
              <a:t>Click to add text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7BCF456-426F-435B-8DF0-A32A44F5A8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08928" y="1596771"/>
            <a:ext cx="3448558" cy="3448558"/>
          </a:xfrm>
          <a:custGeom>
            <a:avLst/>
            <a:gdLst>
              <a:gd name="connsiteX0" fmla="*/ 1724279 w 3448558"/>
              <a:gd name="connsiteY0" fmla="*/ 0 h 3448558"/>
              <a:gd name="connsiteX1" fmla="*/ 3448558 w 3448558"/>
              <a:gd name="connsiteY1" fmla="*/ 1724279 h 3448558"/>
              <a:gd name="connsiteX2" fmla="*/ 1724279 w 3448558"/>
              <a:gd name="connsiteY2" fmla="*/ 3448558 h 3448558"/>
              <a:gd name="connsiteX3" fmla="*/ 0 w 3448558"/>
              <a:gd name="connsiteY3" fmla="*/ 1724279 h 3448558"/>
              <a:gd name="connsiteX4" fmla="*/ 1724279 w 3448558"/>
              <a:gd name="connsiteY4" fmla="*/ 0 h 3448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8558" h="3448558">
                <a:moveTo>
                  <a:pt x="1724279" y="0"/>
                </a:moveTo>
                <a:cubicBezTo>
                  <a:pt x="2676572" y="0"/>
                  <a:pt x="3448558" y="771986"/>
                  <a:pt x="3448558" y="1724279"/>
                </a:cubicBezTo>
                <a:cubicBezTo>
                  <a:pt x="3448558" y="2676572"/>
                  <a:pt x="2676572" y="3448558"/>
                  <a:pt x="1724279" y="3448558"/>
                </a:cubicBezTo>
                <a:cubicBezTo>
                  <a:pt x="771986" y="3448558"/>
                  <a:pt x="0" y="2676572"/>
                  <a:pt x="0" y="1724279"/>
                </a:cubicBezTo>
                <a:cubicBezTo>
                  <a:pt x="0" y="771986"/>
                  <a:pt x="771986" y="0"/>
                  <a:pt x="1724279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4813A609-7079-46D5-9C1D-52004ABDAC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18575" y="596392"/>
            <a:ext cx="2263776" cy="2263776"/>
          </a:xfrm>
          <a:custGeom>
            <a:avLst/>
            <a:gdLst>
              <a:gd name="connsiteX0" fmla="*/ 1131888 w 2263776"/>
              <a:gd name="connsiteY0" fmla="*/ 0 h 2263776"/>
              <a:gd name="connsiteX1" fmla="*/ 2263776 w 2263776"/>
              <a:gd name="connsiteY1" fmla="*/ 1131888 h 2263776"/>
              <a:gd name="connsiteX2" fmla="*/ 1131888 w 2263776"/>
              <a:gd name="connsiteY2" fmla="*/ 2263776 h 2263776"/>
              <a:gd name="connsiteX3" fmla="*/ 0 w 2263776"/>
              <a:gd name="connsiteY3" fmla="*/ 1131888 h 2263776"/>
              <a:gd name="connsiteX4" fmla="*/ 1131888 w 2263776"/>
              <a:gd name="connsiteY4" fmla="*/ 0 h 226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3776" h="2263776">
                <a:moveTo>
                  <a:pt x="1131888" y="0"/>
                </a:moveTo>
                <a:cubicBezTo>
                  <a:pt x="1757012" y="0"/>
                  <a:pt x="2263776" y="506764"/>
                  <a:pt x="2263776" y="1131888"/>
                </a:cubicBezTo>
                <a:cubicBezTo>
                  <a:pt x="2263776" y="1757012"/>
                  <a:pt x="1757012" y="2263776"/>
                  <a:pt x="1131888" y="2263776"/>
                </a:cubicBezTo>
                <a:cubicBezTo>
                  <a:pt x="506764" y="2263776"/>
                  <a:pt x="0" y="1757012"/>
                  <a:pt x="0" y="1131888"/>
                </a:cubicBezTo>
                <a:cubicBezTo>
                  <a:pt x="0" y="506764"/>
                  <a:pt x="506764" y="0"/>
                  <a:pt x="1131888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A14F21DF-D5E0-4C6C-BA2C-D69D65DBB18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91612" y="3324733"/>
            <a:ext cx="2936876" cy="2936876"/>
          </a:xfrm>
          <a:custGeom>
            <a:avLst/>
            <a:gdLst>
              <a:gd name="connsiteX0" fmla="*/ 1468438 w 2936876"/>
              <a:gd name="connsiteY0" fmla="*/ 0 h 2936876"/>
              <a:gd name="connsiteX1" fmla="*/ 2936876 w 2936876"/>
              <a:gd name="connsiteY1" fmla="*/ 1468438 h 2936876"/>
              <a:gd name="connsiteX2" fmla="*/ 1468438 w 2936876"/>
              <a:gd name="connsiteY2" fmla="*/ 2936876 h 2936876"/>
              <a:gd name="connsiteX3" fmla="*/ 0 w 2936876"/>
              <a:gd name="connsiteY3" fmla="*/ 1468438 h 2936876"/>
              <a:gd name="connsiteX4" fmla="*/ 1468438 w 2936876"/>
              <a:gd name="connsiteY4" fmla="*/ 0 h 2936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36876" h="2936876">
                <a:moveTo>
                  <a:pt x="1468438" y="0"/>
                </a:moveTo>
                <a:cubicBezTo>
                  <a:pt x="2279434" y="0"/>
                  <a:pt x="2936876" y="657442"/>
                  <a:pt x="2936876" y="1468438"/>
                </a:cubicBezTo>
                <a:cubicBezTo>
                  <a:pt x="2936876" y="2279434"/>
                  <a:pt x="2279434" y="2936876"/>
                  <a:pt x="1468438" y="2936876"/>
                </a:cubicBezTo>
                <a:cubicBezTo>
                  <a:pt x="657442" y="2936876"/>
                  <a:pt x="0" y="2279434"/>
                  <a:pt x="0" y="1468438"/>
                </a:cubicBezTo>
                <a:cubicBezTo>
                  <a:pt x="0" y="657442"/>
                  <a:pt x="657442" y="0"/>
                  <a:pt x="1468438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05503A0F-6E15-45DD-8066-D4464FA962AE}" type="datetime1">
              <a:rPr lang="en-US" smtClean="0"/>
              <a:t>10/23/2024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GB"/>
              <a:t>SEND Ranges West Northants - Pilot September 2022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2FF63B4-C261-4597-9EE0-811D250B9D2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6548755" y="850167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92CF088-7F97-4A11-8A81-0EF641F698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5602297" y="5691007"/>
            <a:ext cx="667802" cy="631474"/>
            <a:chOff x="3409557" y="4940429"/>
            <a:chExt cx="667802" cy="631474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65B23B7-CE74-4974-ABD8-BFA31D583416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3537358" y="4940429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F99BB1F-6C9D-4972-9EF4-98ACD7BE71E5}"/>
                </a:ext>
              </a:extLst>
            </p:cNvPr>
            <p:cNvSpPr/>
            <p:nvPr/>
          </p:nvSpPr>
          <p:spPr>
            <a:xfrm rot="13500000">
              <a:off x="3544558" y="4858365"/>
              <a:ext cx="270000" cy="540001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0"/>
                  </a:schemeClr>
                </a:gs>
                <a:gs pos="0">
                  <a:schemeClr val="bg2">
                    <a:lumMod val="75000"/>
                    <a:lumOff val="25000"/>
                    <a:alpha val="33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84120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458B3A1-C77D-4AFC-B2C8-79520B53C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507200"/>
            <a:ext cx="4500562" cy="1562959"/>
          </a:xfrm>
        </p:spPr>
        <p:txBody>
          <a:bodyPr wrap="square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551DA26-B267-4F28-B4D0-65B3EF6E111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3054096" cy="3776472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18" name="Picture Placeholder 11">
            <a:extLst>
              <a:ext uri="{FF2B5EF4-FFF2-40B4-BE49-F238E27FC236}">
                <a16:creationId xmlns:a16="http://schemas.microsoft.com/office/drawing/2014/main" id="{95544A62-DA23-4840-99DE-09AFC8F4DC4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54096" y="0"/>
            <a:ext cx="3054096" cy="3776472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Picture Placeholder 11">
            <a:extLst>
              <a:ext uri="{FF2B5EF4-FFF2-40B4-BE49-F238E27FC236}">
                <a16:creationId xmlns:a16="http://schemas.microsoft.com/office/drawing/2014/main" id="{0C91AF30-C5BB-4601-BDEB-E60C93A1693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3808" y="0"/>
            <a:ext cx="3054096" cy="3776472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B625AA5-EA5B-4115-A461-DA2C7087D83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37904" y="0"/>
            <a:ext cx="3054096" cy="3776472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0E7FE05D-B5AA-47C8-96C9-FEB9E9707030}" type="datetime1">
              <a:rPr lang="en-US" smtClean="0"/>
              <a:t>10/23/2024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GB"/>
              <a:t>SEND Ranges West Northants - Pilot September 2022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1B1AE41C-3196-4E6F-A3A8-313A92677FF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262411" y="4508500"/>
            <a:ext cx="6221412" cy="156368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buFont typeface="Arial" panose="020B0604020202020204" pitchFamily="34" charset="0"/>
              <a:buChar char="•"/>
              <a:defRPr sz="2000"/>
            </a:lvl1pPr>
            <a:lvl2pPr>
              <a:buNone/>
              <a:defRPr sz="1900"/>
            </a:lvl2pPr>
            <a:lvl3pPr>
              <a:buNone/>
              <a:defRPr sz="1900"/>
            </a:lvl3pPr>
            <a:lvl4pPr>
              <a:buNone/>
              <a:defRPr sz="1900"/>
            </a:lvl4pPr>
            <a:lvl5pPr>
              <a:buNone/>
              <a:defRPr sz="1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70260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75B2FBE-0C5C-48AA-8D7F-9D5B7373CC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accent5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03DDF-462A-45CE-931B-010AB4F7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5DA48-8EAF-473C-A920-19F79688F6C1}" type="datetime1">
              <a:rPr lang="en-US" smtClean="0"/>
              <a:t>10/23/2024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E10702-2ACF-4768-9E91-8CB87B895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SEND Ranges West Northants - Pilot September 2022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DFA722-391E-4FCF-8E15-0D7E2EC0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0517979-166D-4AAA-ABBC-0C3E5C2ECF3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E111559-B769-4E2A-A891-97B3C4AA6BAC}"/>
              </a:ext>
            </a:extLst>
          </p:cNvPr>
          <p:cNvSpPr/>
          <p:nvPr userDrawn="1"/>
        </p:nvSpPr>
        <p:spPr>
          <a:xfrm rot="10800000">
            <a:off x="0" y="-3"/>
            <a:ext cx="9000000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54E1219-253E-4FEF-A576-83857F44B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anchor="b" anchorCtr="0">
            <a:noAutofit/>
          </a:bodyPr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93411FC5-0B5A-4566-9984-827485AF92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16724"/>
            <a:ext cx="5437187" cy="2265216"/>
          </a:xfrm>
        </p:spPr>
        <p:txBody>
          <a:bodyPr>
            <a:noAutofit/>
          </a:bodyPr>
          <a:lstStyle>
            <a:lvl1pPr>
              <a:buNone/>
              <a:defRPr sz="2400"/>
            </a:lvl1pPr>
          </a:lstStyle>
          <a:p>
            <a:r>
              <a:rPr lang="en-US">
                <a:solidFill>
                  <a:schemeClr val="tx1">
                    <a:alpha val="60000"/>
                  </a:schemeClr>
                </a:solidFill>
              </a:rPr>
              <a:t>Click to edit Master subtitle style</a:t>
            </a:r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4295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75B2FBE-0C5C-48AA-8D7F-9D5B7373CC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93411FC5-0B5A-4566-9984-827485AF92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557281"/>
            <a:ext cx="6640285" cy="3300719"/>
          </a:xfrm>
          <a:gradFill>
            <a:gsLst>
              <a:gs pos="0">
                <a:schemeClr val="bg2">
                  <a:alpha val="0"/>
                </a:schemeClr>
              </a:gs>
              <a:gs pos="50000">
                <a:schemeClr val="bg2">
                  <a:alpha val="60000"/>
                </a:schemeClr>
              </a:gs>
            </a:gsLst>
            <a:lin ang="10800000" scaled="1"/>
          </a:gradFill>
        </p:spPr>
        <p:txBody>
          <a:bodyPr>
            <a:noAutofit/>
          </a:bodyPr>
          <a:lstStyle>
            <a:lvl1pPr marL="548640" indent="0">
              <a:lnSpc>
                <a:spcPct val="200000"/>
              </a:lnSpc>
              <a:buNone/>
              <a:defRPr/>
            </a:lvl1pPr>
          </a:lstStyle>
          <a:p>
            <a:r>
              <a:rPr lang="en-US">
                <a:solidFill>
                  <a:schemeClr val="tx1">
                    <a:alpha val="60000"/>
                  </a:schemeClr>
                </a:solidFill>
              </a:rPr>
              <a:t>Click to edit Master subtitle style</a:t>
            </a:r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54E1219-253E-4FEF-A576-83857F44B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6640285" cy="3535509"/>
          </a:xfrm>
          <a:gradFill flip="none" rotWithShape="1">
            <a:gsLst>
              <a:gs pos="0">
                <a:schemeClr val="bg2">
                  <a:alpha val="0"/>
                </a:schemeClr>
              </a:gs>
              <a:gs pos="50000">
                <a:schemeClr val="bg2">
                  <a:alpha val="70000"/>
                </a:schemeClr>
              </a:gs>
            </a:gsLst>
            <a:lin ang="10800000" scaled="1"/>
            <a:tileRect/>
          </a:gradFill>
        </p:spPr>
        <p:txBody>
          <a:bodyPr anchor="b" anchorCtr="0">
            <a:noAutofit/>
          </a:bodyPr>
          <a:lstStyle>
            <a:lvl1pPr marL="548640">
              <a:spcAft>
                <a:spcPts val="1200"/>
              </a:spcAft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3045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Chart Tabl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BDBC526-6DCD-4FF6-8395-D8C22E46E527}"/>
              </a:ext>
            </a:extLst>
          </p:cNvPr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A4B040-51E3-4DA0-B21D-EEE173E7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2CD90-429B-4A55-B6C8-DD6CE69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113199"/>
            <a:ext cx="11090274" cy="3979625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AAC7B25E-BB3A-4CF5-ABD6-4FAAF664325E}" type="datetime1">
              <a:rPr lang="en-US" smtClean="0"/>
              <a:t>10/23/2024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GB"/>
              <a:t>SEND Ranges West Northants - Pilot September 2022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071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062BF5C-3876-4161-B4FF-14CA94D32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6160" cy="3384550"/>
          </a:xfrm>
        </p:spPr>
        <p:txBody>
          <a:bodyPr wrap="square" anchor="b" anchorCtr="0"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7C5C60-EC4D-410B-9997-0B73289605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10822156" y="4143453"/>
            <a:ext cx="734257" cy="760506"/>
            <a:chOff x="5243759" y="1363788"/>
            <a:chExt cx="734257" cy="760506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0573155C-3428-4F4F-AE66-A519D777EAAE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1853496C-159E-4D47-94B5-0835FB6511BA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CE93E330-715B-44E8-84D9-CE166D428DAB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80A2FA6F-99B7-4984-A80C-570644889F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5668780" y="5059009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439C8C03-81B3-4DE8-B96A-78258E4467C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50863" y="4097338"/>
            <a:ext cx="3565524" cy="2351087"/>
          </a:xfrm>
        </p:spPr>
        <p:txBody>
          <a:bodyPr>
            <a:noAutofit/>
          </a:bodyPr>
          <a:lstStyle>
            <a:lvl1pPr>
              <a:buNone/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1FBB56D-C8B1-4ED9-A5DB-72BA636DADF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35809" y="656633"/>
            <a:ext cx="5132388" cy="5132388"/>
          </a:xfrm>
          <a:custGeom>
            <a:avLst/>
            <a:gdLst>
              <a:gd name="connsiteX0" fmla="*/ 2566194 w 5132388"/>
              <a:gd name="connsiteY0" fmla="*/ 0 h 5132388"/>
              <a:gd name="connsiteX1" fmla="*/ 5132388 w 5132388"/>
              <a:gd name="connsiteY1" fmla="*/ 2566194 h 5132388"/>
              <a:gd name="connsiteX2" fmla="*/ 2566194 w 5132388"/>
              <a:gd name="connsiteY2" fmla="*/ 5132388 h 5132388"/>
              <a:gd name="connsiteX3" fmla="*/ 0 w 5132388"/>
              <a:gd name="connsiteY3" fmla="*/ 2566194 h 5132388"/>
              <a:gd name="connsiteX4" fmla="*/ 2566194 w 5132388"/>
              <a:gd name="connsiteY4" fmla="*/ 0 h 5132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65F04234-B19D-4A0F-AB76-C6C3B1EEAD43}" type="datetime1">
              <a:rPr lang="en-US" smtClean="0"/>
              <a:t>10/23/2024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GB"/>
              <a:t>SEND Ranges West Northants - Pilot September 2022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087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E38C6F9E-A74F-4F54-9409-B6B93DF8CE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100000">
                <a:schemeClr val="bg2">
                  <a:alpha val="60000"/>
                </a:schemeClr>
              </a:gs>
              <a:gs pos="40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6F0F71C5-78A4-4793-9BD4-3DF0EE3E3E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10288775" y="762609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Title 5">
            <a:extLst>
              <a:ext uri="{FF2B5EF4-FFF2-40B4-BE49-F238E27FC236}">
                <a16:creationId xmlns:a16="http://schemas.microsoft.com/office/drawing/2014/main" id="{36F60F77-4CC9-4F86-B70A-85012C6588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8640" y="548640"/>
            <a:ext cx="8281987" cy="1253041"/>
          </a:xfrm>
        </p:spPr>
        <p:txBody>
          <a:bodyPr>
            <a:noAutofit/>
          </a:bodyPr>
          <a:lstStyle/>
          <a:p>
            <a:r>
              <a:rPr lang="en-US" dirty="0"/>
              <a:t>Team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6093F87-C1F6-4FAB-B891-6F7D7FC2075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1800565" y="4518946"/>
            <a:ext cx="1980001" cy="1363916"/>
            <a:chOff x="4879602" y="3781429"/>
            <a:chExt cx="1980001" cy="1363916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1A4FD5C-1E5B-46D1-BA9D-99928D19AF04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B7DF0ED5-A971-408F-A055-C7E5D7A623C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AA81F353-4C5B-4A37-9846-2C1E2D0FC25F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42B74EA3-11CE-4D3F-99AD-162563447653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6" name="Picture Placeholder 55">
            <a:extLst>
              <a:ext uri="{FF2B5EF4-FFF2-40B4-BE49-F238E27FC236}">
                <a16:creationId xmlns:a16="http://schemas.microsoft.com/office/drawing/2014/main" id="{8F41896B-6DDA-4F82-9F74-3EBF93A3CD5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78992" y="1990724"/>
            <a:ext cx="1691640" cy="1435608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57" name="Picture Placeholder 55">
            <a:extLst>
              <a:ext uri="{FF2B5EF4-FFF2-40B4-BE49-F238E27FC236}">
                <a16:creationId xmlns:a16="http://schemas.microsoft.com/office/drawing/2014/main" id="{EF85499B-C29A-4C8B-922C-7CE4771E352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838384" y="1990724"/>
            <a:ext cx="1691640" cy="1435608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58" name="Picture Placeholder 55">
            <a:extLst>
              <a:ext uri="{FF2B5EF4-FFF2-40B4-BE49-F238E27FC236}">
                <a16:creationId xmlns:a16="http://schemas.microsoft.com/office/drawing/2014/main" id="{F82A1DB8-0AE7-4E17-B07B-FCF45B85EE1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61976" y="1993392"/>
            <a:ext cx="1691640" cy="1435608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9" name="Picture Placeholder 55">
            <a:extLst>
              <a:ext uri="{FF2B5EF4-FFF2-40B4-BE49-F238E27FC236}">
                <a16:creationId xmlns:a16="http://schemas.microsoft.com/office/drawing/2014/main" id="{A83EEB6C-83B7-471D-B5A4-4071534048D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485568" y="1990724"/>
            <a:ext cx="1691640" cy="1435608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17A96A8C-F792-485A-9BB9-4DEDCA0CE6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79500" y="3781425"/>
            <a:ext cx="1711325" cy="365760"/>
          </a:xfrm>
        </p:spPr>
        <p:txBody>
          <a:bodyPr>
            <a:noAutofit/>
          </a:bodyPr>
          <a:lstStyle>
            <a:lvl1pPr>
              <a:buNone/>
              <a:defRPr sz="2000" b="1"/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C65AE07-519E-4E3B-8521-621C8343914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78733" y="4232949"/>
            <a:ext cx="1711572" cy="638175"/>
          </a:xfrm>
        </p:spPr>
        <p:txBody>
          <a:bodyPr>
            <a:noAutofit/>
          </a:bodyPr>
          <a:lstStyle>
            <a:lvl1pPr>
              <a:buNone/>
              <a:defRPr sz="18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5" name="Text Placeholder 62">
            <a:extLst>
              <a:ext uri="{FF2B5EF4-FFF2-40B4-BE49-F238E27FC236}">
                <a16:creationId xmlns:a16="http://schemas.microsoft.com/office/drawing/2014/main" id="{FB878318-C287-428B-8105-429BC4B03F5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39151" y="3781425"/>
            <a:ext cx="1711325" cy="365760"/>
          </a:xfrm>
        </p:spPr>
        <p:txBody>
          <a:bodyPr>
            <a:noAutofit/>
          </a:bodyPr>
          <a:lstStyle>
            <a:lvl1pPr>
              <a:buNone/>
              <a:defRPr sz="2000" b="1"/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1465E516-2CEF-4F9E-9375-7D41DCFCBB4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38384" y="4232949"/>
            <a:ext cx="1711572" cy="638175"/>
          </a:xfrm>
        </p:spPr>
        <p:txBody>
          <a:bodyPr>
            <a:noAutofit/>
          </a:bodyPr>
          <a:lstStyle>
            <a:lvl1pPr>
              <a:buNone/>
              <a:defRPr sz="18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7" name="Text Placeholder 62">
            <a:extLst>
              <a:ext uri="{FF2B5EF4-FFF2-40B4-BE49-F238E27FC236}">
                <a16:creationId xmlns:a16="http://schemas.microsoft.com/office/drawing/2014/main" id="{FE012CE3-36AA-4016-A88E-27BCFFEFD69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62743" y="3781425"/>
            <a:ext cx="1711325" cy="365760"/>
          </a:xfrm>
        </p:spPr>
        <p:txBody>
          <a:bodyPr>
            <a:noAutofit/>
          </a:bodyPr>
          <a:lstStyle>
            <a:lvl1pPr>
              <a:buNone/>
              <a:defRPr sz="2000" b="1"/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8D5671AF-0137-4226-8A84-2784817E519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61976" y="4232949"/>
            <a:ext cx="1711572" cy="638175"/>
          </a:xfrm>
        </p:spPr>
        <p:txBody>
          <a:bodyPr>
            <a:noAutofit/>
          </a:bodyPr>
          <a:lstStyle>
            <a:lvl1pPr>
              <a:buNone/>
              <a:defRPr sz="18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9" name="Text Placeholder 62">
            <a:extLst>
              <a:ext uri="{FF2B5EF4-FFF2-40B4-BE49-F238E27FC236}">
                <a16:creationId xmlns:a16="http://schemas.microsoft.com/office/drawing/2014/main" id="{DA1587F0-23BF-4FB8-B06C-2B0AA928E93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433112" y="3787288"/>
            <a:ext cx="1711325" cy="365760"/>
          </a:xfrm>
        </p:spPr>
        <p:txBody>
          <a:bodyPr>
            <a:noAutofit/>
          </a:bodyPr>
          <a:lstStyle>
            <a:lvl1pPr>
              <a:buNone/>
              <a:defRPr sz="2000" b="1"/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68" name="Text Placeholder 60">
            <a:extLst>
              <a:ext uri="{FF2B5EF4-FFF2-40B4-BE49-F238E27FC236}">
                <a16:creationId xmlns:a16="http://schemas.microsoft.com/office/drawing/2014/main" id="{565C0B22-B5E7-44BB-A17C-7FB5BB5D82B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432345" y="4238812"/>
            <a:ext cx="1711572" cy="638175"/>
          </a:xfrm>
        </p:spPr>
        <p:txBody>
          <a:bodyPr>
            <a:noAutofit/>
          </a:bodyPr>
          <a:lstStyle>
            <a:lvl1pPr>
              <a:buNone/>
              <a:defRPr sz="18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61572-1A59-4E3B-BA65-3329E946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20E2F9D7-78C5-4835-A42E-E173C46E7AB6}" type="datetime1">
              <a:rPr lang="en-US" smtClean="0"/>
              <a:t>10/23/2024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F84F1-99FE-4F0B-9E76-F581C2C1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GB"/>
              <a:t>SEND Ranges West Northants - Pilot September 2022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B2D769-16B1-43C4-BF14-31755335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776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0_Content 2 column (comparison slid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FD65A50E-2F73-4426-8586-9731AFA2D2E0}"/>
              </a:ext>
            </a:extLst>
          </p:cNvPr>
          <p:cNvSpPr>
            <a:spLocks noChangeAspect="1"/>
          </p:cNvSpPr>
          <p:nvPr/>
        </p:nvSpPr>
        <p:spPr>
          <a:xfrm>
            <a:off x="11091612" y="58934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9C080-4102-49AE-BDA9-59A4A67E2486}"/>
              </a:ext>
            </a:extLst>
          </p:cNvPr>
          <p:cNvSpPr/>
          <p:nvPr/>
        </p:nvSpPr>
        <p:spPr>
          <a:xfrm>
            <a:off x="11451612" y="5827878"/>
            <a:ext cx="379049" cy="360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E62014-F04C-495A-964E-6B888D49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en-US" sz="48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5DF027-E633-44EE-ACA0-C205930AA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731375"/>
            <a:ext cx="5437186" cy="535354"/>
          </a:xfrm>
        </p:spPr>
        <p:txBody>
          <a:bodyPr anchor="b">
            <a:noAutofit/>
          </a:bodyPr>
          <a:lstStyle>
            <a:lvl1pPr marL="0" indent="0">
              <a:buNone/>
              <a:defRPr sz="14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A4F363-FEEF-4CD2-A18E-17AE8D485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3" y="2427370"/>
            <a:ext cx="5429114" cy="3515555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E50F8C-4D64-40FD-AE8C-6A1F3C2A8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2024" y="1731375"/>
            <a:ext cx="5436392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en-US" sz="14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AC943E-DB2B-40E0-907F-8EA1404791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2023" y="2427370"/>
            <a:ext cx="5436391" cy="3515555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CDCD5B-3F26-4AFA-8BD4-E5D8DD2AF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BA9D4FBF-4FD3-41FA-A798-4B7F616FB8E6}" type="datetime1">
              <a:rPr lang="en-US" smtClean="0"/>
              <a:t>10/23/2024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10D1EE-83A0-4FB5-9B25-8A73DE891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GB"/>
              <a:t>SEND Ranges West Northants - Pilot September 2022</a:t>
            </a: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031C35-2E5B-491D-85ED-DB42A4FE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392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028302-E866-455D-8898-53623027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50800"/>
            <a:ext cx="11090275" cy="133305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94E72B-F0CF-4BC4-B509-A1C4508BE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113862"/>
            <a:ext cx="11091600" cy="397896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CE49D-C22F-4540-AC09-E421D2A2E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lumMod val="65000"/>
                    <a:alpha val="80000"/>
                  </a:schemeClr>
                </a:solidFill>
              </a:defRPr>
            </a:lvl1pPr>
          </a:lstStyle>
          <a:p>
            <a:fld id="{A4A80122-61AF-4D9D-B83F-DA67797BC36D}" type="datetime1">
              <a:rPr lang="en-US" smtClean="0"/>
              <a:t>10/23/2024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5C3BE-317E-49E8-82B5-C8A7EC9C8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lumMod val="65000"/>
                    <a:alpha val="80000"/>
                  </a:schemeClr>
                </a:solidFill>
              </a:defRPr>
            </a:lvl1pPr>
          </a:lstStyle>
          <a:p>
            <a:r>
              <a:rPr lang="en-GB"/>
              <a:t>SEND Ranges West Northants - Pilot September 2022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74E12-6C16-431F-B2CE-E4B15916B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>
                <a:solidFill>
                  <a:schemeClr val="tx1">
                    <a:lumMod val="65000"/>
                    <a:alpha val="80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2557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33" r:id="rId3"/>
    <p:sldLayoutId id="2147483687" r:id="rId4"/>
    <p:sldLayoutId id="2147483734" r:id="rId5"/>
    <p:sldLayoutId id="2147483686" r:id="rId6"/>
    <p:sldLayoutId id="2147483696" r:id="rId7"/>
    <p:sldLayoutId id="2147483707" r:id="rId8"/>
    <p:sldLayoutId id="2147483689" r:id="rId9"/>
    <p:sldLayoutId id="2147483697" r:id="rId10"/>
    <p:sldLayoutId id="2147483731" r:id="rId11"/>
    <p:sldLayoutId id="2147483693" r:id="rId12"/>
    <p:sldLayoutId id="2147483685" r:id="rId13"/>
    <p:sldLayoutId id="2147483688" r:id="rId14"/>
    <p:sldLayoutId id="2147483691" r:id="rId15"/>
    <p:sldLayoutId id="2147483692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800"/>
        </a:spcAft>
        <a:buFont typeface="Arial" panose="020B0604020202020204" pitchFamily="34" charset="0"/>
        <a:buChar char="•"/>
        <a:defRPr sz="20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2" pos="3840">
          <p15:clr>
            <a:srgbClr val="F26B43"/>
          </p15:clr>
        </p15:guide>
        <p15:guide id="33" orient="horz" pos="2160">
          <p15:clr>
            <a:srgbClr val="F26B43"/>
          </p15:clr>
        </p15:guide>
        <p15:guide id="34" pos="347">
          <p15:clr>
            <a:srgbClr val="F26B43"/>
          </p15:clr>
        </p15:guide>
        <p15:guide id="35" pos="7333">
          <p15:clr>
            <a:srgbClr val="F26B43"/>
          </p15:clr>
        </p15:guide>
        <p15:guide id="36" orient="horz" pos="346">
          <p15:clr>
            <a:srgbClr val="F26B43"/>
          </p15:clr>
        </p15:guide>
        <p15:guide id="37" orient="horz" pos="3974">
          <p15:clr>
            <a:srgbClr val="F26B43"/>
          </p15:clr>
        </p15:guide>
        <p15:guide id="38" pos="824">
          <p15:clr>
            <a:srgbClr val="A4A3A4"/>
          </p15:clr>
        </p15:guide>
        <p15:guide id="39" pos="937">
          <p15:clr>
            <a:srgbClr val="A4A3A4"/>
          </p15:clr>
        </p15:guide>
        <p15:guide id="40" pos="1413">
          <p15:clr>
            <a:srgbClr val="A4A3A4"/>
          </p15:clr>
        </p15:guide>
        <p15:guide id="41" pos="1527">
          <p15:clr>
            <a:srgbClr val="A4A3A4"/>
          </p15:clr>
        </p15:guide>
        <p15:guide id="42" pos="2003">
          <p15:clr>
            <a:srgbClr val="A4A3A4"/>
          </p15:clr>
        </p15:guide>
        <p15:guide id="43" pos="2116">
          <p15:clr>
            <a:srgbClr val="A4A3A4"/>
          </p15:clr>
        </p15:guide>
        <p15:guide id="44" pos="2593">
          <p15:clr>
            <a:srgbClr val="A4A3A4"/>
          </p15:clr>
        </p15:guide>
        <p15:guide id="45" pos="2706">
          <p15:clr>
            <a:srgbClr val="A4A3A4"/>
          </p15:clr>
        </p15:guide>
        <p15:guide id="46" pos="3182">
          <p15:clr>
            <a:srgbClr val="A4A3A4"/>
          </p15:clr>
        </p15:guide>
        <p15:guide id="47" pos="3318">
          <p15:clr>
            <a:srgbClr val="A4A3A4"/>
          </p15:clr>
        </p15:guide>
        <p15:guide id="48" pos="3772">
          <p15:clr>
            <a:srgbClr val="A4A3A4"/>
          </p15:clr>
        </p15:guide>
        <p15:guide id="49" pos="3908">
          <p15:clr>
            <a:srgbClr val="A4A3A4"/>
          </p15:clr>
        </p15:guide>
        <p15:guide id="50" pos="4362">
          <p15:clr>
            <a:srgbClr val="A4A3A4"/>
          </p15:clr>
        </p15:guide>
        <p15:guide id="51" pos="4498">
          <p15:clr>
            <a:srgbClr val="A4A3A4"/>
          </p15:clr>
        </p15:guide>
        <p15:guide id="52" pos="4951">
          <p15:clr>
            <a:srgbClr val="A4A3A4"/>
          </p15:clr>
        </p15:guide>
        <p15:guide id="53" pos="5087">
          <p15:clr>
            <a:srgbClr val="A4A3A4"/>
          </p15:clr>
        </p15:guide>
        <p15:guide id="54" pos="5541">
          <p15:clr>
            <a:srgbClr val="A4A3A4"/>
          </p15:clr>
        </p15:guide>
        <p15:guide id="55" pos="5677">
          <p15:clr>
            <a:srgbClr val="A4A3A4"/>
          </p15:clr>
        </p15:guide>
        <p15:guide id="56" pos="6153">
          <p15:clr>
            <a:srgbClr val="A4A3A4"/>
          </p15:clr>
        </p15:guide>
        <p15:guide id="57" pos="6267">
          <p15:clr>
            <a:srgbClr val="A4A3A4"/>
          </p15:clr>
        </p15:guide>
        <p15:guide id="58" pos="6743">
          <p15:clr>
            <a:srgbClr val="A4A3A4"/>
          </p15:clr>
        </p15:guide>
        <p15:guide id="59" pos="6856">
          <p15:clr>
            <a:srgbClr val="A4A3A4"/>
          </p15:clr>
        </p15:guide>
        <p15:guide id="60" orient="horz" pos="3838">
          <p15:clr>
            <a:srgbClr val="A4A3A4"/>
          </p15:clr>
        </p15:guide>
        <p15:guide id="61" orient="horz" pos="2092">
          <p15:clr>
            <a:srgbClr val="A4A3A4"/>
          </p15:clr>
        </p15:guide>
        <p15:guide id="62" orient="horz" pos="2228">
          <p15:clr>
            <a:srgbClr val="A4A3A4"/>
          </p15:clr>
        </p15:guide>
        <p15:guide id="63" orient="horz" pos="845">
          <p15:clr>
            <a:srgbClr val="A4A3A4"/>
          </p15:clr>
        </p15:guide>
        <p15:guide id="64" orient="horz" pos="958">
          <p15:clr>
            <a:srgbClr val="A4A3A4"/>
          </p15:clr>
        </p15:guide>
        <p15:guide id="65" orient="horz" pos="1480">
          <p15:clr>
            <a:srgbClr val="A4A3A4"/>
          </p15:clr>
        </p15:guide>
        <p15:guide id="66" orient="horz" pos="1593">
          <p15:clr>
            <a:srgbClr val="A4A3A4"/>
          </p15:clr>
        </p15:guide>
        <p15:guide id="67" orient="horz" pos="2727">
          <p15:clr>
            <a:srgbClr val="A4A3A4"/>
          </p15:clr>
        </p15:guide>
        <p15:guide id="68" orient="horz" pos="2840">
          <p15:clr>
            <a:srgbClr val="A4A3A4"/>
          </p15:clr>
        </p15:guide>
        <p15:guide id="69" orient="horz" pos="3339">
          <p15:clr>
            <a:srgbClr val="A4A3A4"/>
          </p15:clr>
        </p15:guide>
        <p15:guide id="70" orient="horz" pos="3475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teshead-localoffer.org/send-thresholds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E938C-9D94-4B05-979A-D39FFC457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2169" y="2738948"/>
            <a:ext cx="9382812" cy="2775731"/>
          </a:xfrm>
        </p:spPr>
        <p:txBody>
          <a:bodyPr anchor="b" anchorCtr="0">
            <a:normAutofit fontScale="90000"/>
          </a:bodyPr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The SEND Thresholds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Meeting with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Emmaville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Parents </a:t>
            </a:r>
            <a:b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October 2024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9C7E0D7-CAB4-448A-B675-F7CA6F66BC8A}"/>
              </a:ext>
            </a:extLst>
          </p:cNvPr>
          <p:cNvSpPr/>
          <p:nvPr/>
        </p:nvSpPr>
        <p:spPr>
          <a:xfrm>
            <a:off x="10844981" y="5161935"/>
            <a:ext cx="1111045" cy="1406013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 descr="C:\Users\user\Desktop\Emmaville logo\Letterhead.jpg">
            <a:extLst>
              <a:ext uri="{FF2B5EF4-FFF2-40B4-BE49-F238E27FC236}">
                <a16:creationId xmlns:a16="http://schemas.microsoft.com/office/drawing/2014/main" id="{A4B016C9-5AE9-4A18-AAF6-20C76CBDC41C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596" b="31748"/>
          <a:stretch/>
        </p:blipFill>
        <p:spPr bwMode="auto">
          <a:xfrm>
            <a:off x="1462170" y="262281"/>
            <a:ext cx="1888076" cy="17833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C:\Users\user\Desktop\Emmaville logo\Letterhead.jpg">
            <a:extLst>
              <a:ext uri="{FF2B5EF4-FFF2-40B4-BE49-F238E27FC236}">
                <a16:creationId xmlns:a16="http://schemas.microsoft.com/office/drawing/2014/main" id="{0201D6F1-2394-4ABE-A3A7-B29AF222B16D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3" t="7674" r="844" b="59356"/>
          <a:stretch/>
        </p:blipFill>
        <p:spPr bwMode="auto">
          <a:xfrm>
            <a:off x="3350245" y="262281"/>
            <a:ext cx="7188921" cy="17833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52814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6E816A-D1FF-F3EA-D79F-8399C94F9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10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4E6674-A511-4036-8DE8-2579FFC7D754}"/>
              </a:ext>
            </a:extLst>
          </p:cNvPr>
          <p:cNvSpPr txBox="1"/>
          <p:nvPr/>
        </p:nvSpPr>
        <p:spPr>
          <a:xfrm>
            <a:off x="330642" y="0"/>
            <a:ext cx="11530716" cy="6863417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u="sng" dirty="0"/>
              <a:t>Key aims and benefits…</a:t>
            </a:r>
          </a:p>
          <a:p>
            <a:pPr marL="2693988" indent="895350"/>
            <a:endParaRPr lang="en-US" sz="2800" dirty="0"/>
          </a:p>
          <a:p>
            <a:pPr marL="722313" indent="-457200">
              <a:buFontTx/>
              <a:buChar char="-"/>
            </a:pPr>
            <a:r>
              <a:rPr lang="en-US" sz="2800" dirty="0"/>
              <a:t>Improved understanding of a given child’s needs, by breaking down possible presentations across the four areas of needs</a:t>
            </a:r>
          </a:p>
          <a:p>
            <a:pPr marL="265113"/>
            <a:endParaRPr lang="en-US" sz="2800" dirty="0"/>
          </a:p>
          <a:p>
            <a:pPr marL="722313" indent="-457200">
              <a:buFontTx/>
              <a:buChar char="-"/>
            </a:pPr>
            <a:r>
              <a:rPr lang="en-US" sz="2800" dirty="0"/>
              <a:t>Improved understanding of what sort of provision might be appropriate based on presenting behaviours and needs</a:t>
            </a:r>
          </a:p>
          <a:p>
            <a:pPr marL="265113"/>
            <a:endParaRPr lang="en-US" sz="2800" dirty="0"/>
          </a:p>
          <a:p>
            <a:pPr marL="722313" indent="-457200">
              <a:buFontTx/>
              <a:buChar char="-"/>
            </a:pPr>
            <a:r>
              <a:rPr lang="en-US" sz="2800" dirty="0"/>
              <a:t>Consistency of judgement and provision across all services</a:t>
            </a:r>
          </a:p>
          <a:p>
            <a:pPr marL="722313" indent="-457200">
              <a:buFontTx/>
              <a:buChar char="-"/>
            </a:pPr>
            <a:endParaRPr lang="en-US" sz="2800" dirty="0"/>
          </a:p>
          <a:p>
            <a:pPr marL="722313" indent="-457200">
              <a:buFontTx/>
              <a:buChar char="-"/>
            </a:pPr>
            <a:r>
              <a:rPr lang="en-US" sz="2800" dirty="0"/>
              <a:t>Full and ongoing involvement of the young person and their family/</a:t>
            </a:r>
            <a:r>
              <a:rPr lang="en-US" sz="2800" dirty="0" err="1"/>
              <a:t>carers</a:t>
            </a:r>
            <a:r>
              <a:rPr lang="en-US" sz="2800" dirty="0"/>
              <a:t> in the identification and provision of support.  Parent and child voice is paramount – parents know their children best.</a:t>
            </a:r>
          </a:p>
          <a:p>
            <a:pPr marL="722313" indent="-457200">
              <a:buFontTx/>
              <a:buChar char="-"/>
            </a:pPr>
            <a:endParaRPr lang="en-US" sz="2800" dirty="0"/>
          </a:p>
          <a:p>
            <a:pPr marL="722313" indent="-457200">
              <a:buFontTx/>
              <a:buChar char="-"/>
            </a:pPr>
            <a:r>
              <a:rPr lang="en-US" sz="2800" dirty="0"/>
              <a:t>Improved transitions between academic phases, 0 to 25!</a:t>
            </a:r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40831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8FD78A-45D8-2F1F-7A72-6CDA90113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11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9385D0-069B-CF36-4856-AA1A98B82360}"/>
              </a:ext>
            </a:extLst>
          </p:cNvPr>
          <p:cNvSpPr txBox="1"/>
          <p:nvPr/>
        </p:nvSpPr>
        <p:spPr>
          <a:xfrm>
            <a:off x="3048000" y="324571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dirty="0">
                <a:effectLst/>
              </a:rPr>
              <a:t> 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24FA8A6-E980-0F29-DFA4-E7E6698790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0326" y="1341534"/>
            <a:ext cx="9521072" cy="531956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5581547-D946-4C7D-B64A-6ED58671FD54}"/>
              </a:ext>
            </a:extLst>
          </p:cNvPr>
          <p:cNvSpPr txBox="1"/>
          <p:nvPr/>
        </p:nvSpPr>
        <p:spPr>
          <a:xfrm>
            <a:off x="463428" y="79650"/>
            <a:ext cx="11527466" cy="1261884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Supports and enhances the Graduated Approach to supporting SEND</a:t>
            </a:r>
          </a:p>
          <a:p>
            <a:pPr algn="ctr"/>
            <a:r>
              <a:rPr lang="en-US" sz="2800" dirty="0"/>
              <a:t>This is our normal Support Plan practice at </a:t>
            </a:r>
            <a:r>
              <a:rPr lang="en-US" sz="2800" dirty="0" err="1"/>
              <a:t>Emmaville</a:t>
            </a:r>
            <a:r>
              <a:rPr lang="en-US" sz="2800" dirty="0"/>
              <a:t> which we do termly,</a:t>
            </a:r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27284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6E816A-D1FF-F3EA-D79F-8399C94F9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12</a:t>
            </a:fld>
            <a:endParaRPr lang="en-US"/>
          </a:p>
        </p:txBody>
      </p:sp>
      <p:sp>
        <p:nvSpPr>
          <p:cNvPr id="6" name="Title 14">
            <a:extLst>
              <a:ext uri="{FF2B5EF4-FFF2-40B4-BE49-F238E27FC236}">
                <a16:creationId xmlns:a16="http://schemas.microsoft.com/office/drawing/2014/main" id="{7B7BA858-9877-4A5D-8A9F-B1AEB63C2A76}"/>
              </a:ext>
            </a:extLst>
          </p:cNvPr>
          <p:cNvSpPr txBox="1">
            <a:spLocks/>
          </p:cNvSpPr>
          <p:nvPr/>
        </p:nvSpPr>
        <p:spPr>
          <a:xfrm>
            <a:off x="2367468" y="2886864"/>
            <a:ext cx="7457064" cy="1114865"/>
          </a:xfrm>
          <a:prstGeom prst="rect">
            <a:avLst/>
          </a:prstGeom>
          <a:solidFill>
            <a:srgbClr val="7030A0"/>
          </a:solidFill>
          <a:ln w="38100">
            <a:solidFill>
              <a:srgbClr val="FF0000"/>
            </a:solidFill>
          </a:ln>
        </p:spPr>
        <p:txBody>
          <a:bodyPr vert="horz" wrap="square" lIns="0" tIns="0" rIns="0" bIns="0" rtlCol="0" anchor="ctr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GB" sz="5400" dirty="0">
                <a:latin typeface="+mn-lt"/>
              </a:rPr>
              <a:t>How they work…</a:t>
            </a:r>
          </a:p>
        </p:txBody>
      </p:sp>
    </p:spTree>
    <p:extLst>
      <p:ext uri="{BB962C8B-B14F-4D97-AF65-F5344CB8AC3E}">
        <p14:creationId xmlns:p14="http://schemas.microsoft.com/office/powerpoint/2010/main" val="28914432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6E816A-D1FF-F3EA-D79F-8399C94F9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13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FAE4C5-377B-4E4D-BFAE-6E501CC12F6E}"/>
              </a:ext>
            </a:extLst>
          </p:cNvPr>
          <p:cNvSpPr txBox="1"/>
          <p:nvPr/>
        </p:nvSpPr>
        <p:spPr>
          <a:xfrm>
            <a:off x="1241387" y="816075"/>
            <a:ext cx="9709226" cy="5078313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u="sng" dirty="0"/>
              <a:t>Four Areas of Need:</a:t>
            </a:r>
          </a:p>
          <a:p>
            <a:endParaRPr lang="en-US" sz="2800" dirty="0"/>
          </a:p>
          <a:p>
            <a:pPr marL="895350"/>
            <a:r>
              <a:rPr lang="en-US" sz="2800" dirty="0"/>
              <a:t>Cognition and Learning</a:t>
            </a:r>
          </a:p>
          <a:p>
            <a:pPr marL="895350"/>
            <a:endParaRPr lang="en-US" sz="2800" dirty="0"/>
          </a:p>
          <a:p>
            <a:pPr marL="895350"/>
            <a:r>
              <a:rPr lang="en-US" sz="2800" dirty="0"/>
              <a:t>Communication and Interaction – Social Communication &amp; Speech, Language, Communication Needs (including ASC)</a:t>
            </a:r>
          </a:p>
          <a:p>
            <a:pPr marL="895350"/>
            <a:endParaRPr lang="en-US" sz="2800" dirty="0"/>
          </a:p>
          <a:p>
            <a:pPr marL="895350"/>
            <a:r>
              <a:rPr lang="en-US" sz="2800" dirty="0"/>
              <a:t>Social, Emotional and Mental Health (SEMH)</a:t>
            </a:r>
          </a:p>
          <a:p>
            <a:pPr marL="895350"/>
            <a:endParaRPr lang="en-US" sz="2800" dirty="0"/>
          </a:p>
          <a:p>
            <a:pPr marL="895350"/>
            <a:r>
              <a:rPr lang="en-US" sz="2800" dirty="0"/>
              <a:t>Physical / Medical</a:t>
            </a:r>
            <a:endParaRPr lang="en-GB" sz="2800" dirty="0"/>
          </a:p>
          <a:p>
            <a:pPr algn="ctr"/>
            <a:endParaRPr lang="en-US" sz="2000" dirty="0"/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360157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6E816A-D1FF-F3EA-D79F-8399C94F9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14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6A1084-558B-4EAC-B409-3E9B3E3003F0}"/>
              </a:ext>
            </a:extLst>
          </p:cNvPr>
          <p:cNvSpPr txBox="1"/>
          <p:nvPr/>
        </p:nvSpPr>
        <p:spPr>
          <a:xfrm>
            <a:off x="0" y="58846"/>
            <a:ext cx="12192000" cy="6186309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u="sng" dirty="0"/>
              <a:t>How we identify a level of need …</a:t>
            </a:r>
          </a:p>
          <a:p>
            <a:endParaRPr lang="en-US" sz="2200" dirty="0"/>
          </a:p>
          <a:p>
            <a:pPr marL="1071563" indent="-354013"/>
            <a:r>
              <a:rPr lang="en-US" sz="2200" dirty="0"/>
              <a:t>1. Teachers to discuss needs of the child with </a:t>
            </a:r>
            <a:r>
              <a:rPr lang="en-US" sz="2200" dirty="0" err="1"/>
              <a:t>SENDCo</a:t>
            </a:r>
            <a:r>
              <a:rPr lang="en-US" sz="2200" dirty="0"/>
              <a:t> and talk to parents</a:t>
            </a:r>
          </a:p>
          <a:p>
            <a:pPr marL="1071563" indent="-354013">
              <a:buFontTx/>
              <a:buChar char="-"/>
            </a:pPr>
            <a:endParaRPr lang="en-US" sz="2200" dirty="0"/>
          </a:p>
          <a:p>
            <a:pPr marL="1071563" indent="-354013">
              <a:buAutoNum type="arabicPeriod" startAt="2"/>
            </a:pPr>
            <a:r>
              <a:rPr lang="en-US" sz="2200" dirty="0"/>
              <a:t>Identify ‘Primary Area of Need’ </a:t>
            </a:r>
          </a:p>
          <a:p>
            <a:pPr marL="1071563" indent="-354013">
              <a:buAutoNum type="arabicPeriod" startAt="2"/>
            </a:pPr>
            <a:endParaRPr lang="en-US" sz="2200" dirty="0"/>
          </a:p>
          <a:p>
            <a:pPr marL="1071563" indent="-354013">
              <a:buAutoNum type="arabicPeriod" startAt="2"/>
            </a:pPr>
            <a:r>
              <a:rPr lang="en-US" sz="2200" dirty="0"/>
              <a:t>Go to Overview, then identified Threshold, then Preparation for Adulthood (</a:t>
            </a:r>
            <a:r>
              <a:rPr lang="en-US" sz="2200" dirty="0" err="1"/>
              <a:t>PfA</a:t>
            </a:r>
            <a:r>
              <a:rPr lang="en-US" sz="2200" dirty="0"/>
              <a:t>)</a:t>
            </a:r>
          </a:p>
          <a:p>
            <a:pPr marL="1071563" indent="-354013">
              <a:buAutoNum type="arabicPeriod" startAt="2"/>
            </a:pPr>
            <a:endParaRPr lang="en-US" sz="2200" dirty="0"/>
          </a:p>
          <a:p>
            <a:pPr marL="1071563" indent="-354013">
              <a:buFontTx/>
              <a:buAutoNum type="arabicPeriod" startAt="2"/>
            </a:pPr>
            <a:r>
              <a:rPr lang="en-US" sz="2200" dirty="0"/>
              <a:t>Ask…What are we doing / could we be doing?</a:t>
            </a:r>
          </a:p>
          <a:p>
            <a:pPr marL="1071563" indent="-354013">
              <a:buAutoNum type="arabicPeriod" startAt="2"/>
            </a:pPr>
            <a:endParaRPr lang="en-US" sz="2200" dirty="0"/>
          </a:p>
          <a:p>
            <a:pPr marL="1071563" indent="-354013">
              <a:buAutoNum type="arabicPeriod" startAt="2"/>
            </a:pPr>
            <a:r>
              <a:rPr lang="en-US" sz="2200" dirty="0"/>
              <a:t>Repeat for other areas of need</a:t>
            </a:r>
          </a:p>
          <a:p>
            <a:pPr marL="1071563" indent="-354013">
              <a:buAutoNum type="arabicPeriod" startAt="2"/>
            </a:pPr>
            <a:endParaRPr lang="en-US" sz="2200" dirty="0"/>
          </a:p>
          <a:p>
            <a:pPr marL="1071563" indent="-354013">
              <a:buAutoNum type="arabicPeriod" startAt="2"/>
            </a:pPr>
            <a:r>
              <a:rPr lang="en-US" sz="2200" dirty="0"/>
              <a:t>What’s the ‘profile’?</a:t>
            </a:r>
          </a:p>
          <a:p>
            <a:pPr marL="1071563" indent="-354013">
              <a:buAutoNum type="arabicPeriod" startAt="2"/>
            </a:pPr>
            <a:endParaRPr lang="en-US" sz="2200" dirty="0"/>
          </a:p>
          <a:p>
            <a:pPr marL="1071563" indent="-354013">
              <a:buAutoNum type="arabicPeriod" startAt="2"/>
            </a:pPr>
            <a:r>
              <a:rPr lang="en-US" sz="2200" dirty="0"/>
              <a:t>Update Support Plan</a:t>
            </a:r>
          </a:p>
          <a:p>
            <a:pPr marL="1071563" indent="-354013">
              <a:buAutoNum type="arabicPeriod" startAt="2"/>
            </a:pPr>
            <a:endParaRPr lang="en-US" sz="2200" dirty="0"/>
          </a:p>
          <a:p>
            <a:pPr marL="1071563" indent="-354013">
              <a:buAutoNum type="arabicPeriod" startAt="2"/>
            </a:pPr>
            <a:r>
              <a:rPr lang="en-US" sz="2200" dirty="0"/>
              <a:t> Share support plan with parents and request their views and any additional relevant information. </a:t>
            </a:r>
          </a:p>
        </p:txBody>
      </p:sp>
    </p:spTree>
    <p:extLst>
      <p:ext uri="{BB962C8B-B14F-4D97-AF65-F5344CB8AC3E}">
        <p14:creationId xmlns:p14="http://schemas.microsoft.com/office/powerpoint/2010/main" val="24434057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90434FA-8417-4A5A-8815-C0193F380E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329" y="0"/>
            <a:ext cx="101153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4067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54C381-8DB4-4C48-B5A7-08BAD5553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238" y="0"/>
            <a:ext cx="100595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7352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C6520F-0B43-4BED-A774-BD20472E2D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492" y="0"/>
            <a:ext cx="101390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8960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A911ED-52B5-45AC-B2E8-A43E5E6D9B54}"/>
              </a:ext>
            </a:extLst>
          </p:cNvPr>
          <p:cNvSpPr txBox="1"/>
          <p:nvPr/>
        </p:nvSpPr>
        <p:spPr>
          <a:xfrm>
            <a:off x="5353649" y="-72915"/>
            <a:ext cx="14847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Page 116</a:t>
            </a:r>
            <a:endParaRPr lang="en-GB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0C1552-008E-4B5E-A1E7-4E7F6B8273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569" y="0"/>
            <a:ext cx="101508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4438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7A73247-8054-441E-8719-C5C0AA724234}"/>
              </a:ext>
            </a:extLst>
          </p:cNvPr>
          <p:cNvSpPr txBox="1"/>
          <p:nvPr/>
        </p:nvSpPr>
        <p:spPr>
          <a:xfrm>
            <a:off x="1657216" y="920621"/>
            <a:ext cx="9198077" cy="3785652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endParaRPr lang="en-US" sz="4800" dirty="0"/>
          </a:p>
          <a:p>
            <a:pPr algn="ctr"/>
            <a:r>
              <a:rPr lang="en-US" sz="4800" dirty="0"/>
              <a:t>After we have considered the child’s principle area of need, we now need to consider their needs in terms of  </a:t>
            </a:r>
            <a:r>
              <a:rPr lang="en-US" sz="4800" dirty="0" err="1"/>
              <a:t>PfA</a:t>
            </a:r>
            <a:r>
              <a:rPr lang="en-US" sz="4800" dirty="0"/>
              <a:t> (Preparing for Adulthood)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759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F4A230-3CA1-47A6-844B-7AFB842D2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03A0F-6E15-45DD-8066-D4464FA962AE}" type="datetime1">
              <a:rPr lang="en-US" smtClean="0"/>
              <a:t>10/23/2024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E8C451-B8C5-40AF-B2D3-A4EFAD016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SEND Ranges West Northants - Pilot September 2022</a:t>
            </a: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A8FAF7B-7472-4328-84B4-293D34327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2</a:t>
            </a:fld>
            <a:endParaRPr lang="en-US"/>
          </a:p>
        </p:txBody>
      </p:sp>
      <p:pic>
        <p:nvPicPr>
          <p:cNvPr id="10" name="Picture 9">
            <a:hlinkClick r:id="rId2"/>
            <a:extLst>
              <a:ext uri="{FF2B5EF4-FFF2-40B4-BE49-F238E27FC236}">
                <a16:creationId xmlns:a16="http://schemas.microsoft.com/office/drawing/2014/main" id="{EE1F4767-49B9-4C0F-B13C-F745E31C97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900" y="1057275"/>
            <a:ext cx="9982200" cy="474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0643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080289-7129-4709-8B8C-ACB3D696AF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0"/>
            <a:ext cx="10058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580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7A73247-8054-441E-8719-C5C0AA724234}"/>
              </a:ext>
            </a:extLst>
          </p:cNvPr>
          <p:cNvSpPr txBox="1"/>
          <p:nvPr/>
        </p:nvSpPr>
        <p:spPr>
          <a:xfrm>
            <a:off x="0" y="0"/>
            <a:ext cx="12192000" cy="6863417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sz="3600" dirty="0"/>
              <a:t>We would now check the other areas of need to enable us to get a holistic picture of your child.  </a:t>
            </a:r>
          </a:p>
          <a:p>
            <a:endParaRPr lang="en-US" sz="3600" dirty="0"/>
          </a:p>
          <a:p>
            <a:r>
              <a:rPr lang="en-US" sz="3600" dirty="0"/>
              <a:t>This, alongside your views and your child’s views, will enable us to write a comprehensive support plan which will reflect your child’s needs and how they can be supported both at home and at school.</a:t>
            </a:r>
          </a:p>
          <a:p>
            <a:endParaRPr lang="en-US" sz="3600" dirty="0"/>
          </a:p>
          <a:p>
            <a:r>
              <a:rPr lang="en-US" sz="3600" dirty="0"/>
              <a:t>The support plans are reviewed termly and, if necessary, other professionals are consulted for additional assessment, advice and strategies to help us best support your child.</a:t>
            </a:r>
          </a:p>
          <a:p>
            <a:pPr algn="ctr"/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8900372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B70266-6515-4943-A170-B7BBA3472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BFD0D-D639-4AFD-A996-9CADE8F2241D}" type="datetime1">
              <a:rPr lang="en-US" smtClean="0"/>
              <a:t>10/23/2024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50F8F0-5664-4136-8A43-CE1D588CB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SEND Ranges West Northants - Pilot September 2022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05BC74-4EF7-43D6-9994-6F2EBBB0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22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38B10C-66D8-4CD0-BD98-441E7C58DD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212" y="284867"/>
            <a:ext cx="10315575" cy="645795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6465544-349E-463B-BA0E-7DF881B328E0}"/>
              </a:ext>
            </a:extLst>
          </p:cNvPr>
          <p:cNvSpPr/>
          <p:nvPr/>
        </p:nvSpPr>
        <p:spPr>
          <a:xfrm>
            <a:off x="2516957" y="1508289"/>
            <a:ext cx="1791092" cy="3582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A880998-0CD6-469F-B4A2-24D1CADF8784}"/>
              </a:ext>
            </a:extLst>
          </p:cNvPr>
          <p:cNvSpPr/>
          <p:nvPr/>
        </p:nvSpPr>
        <p:spPr>
          <a:xfrm>
            <a:off x="2516957" y="2017336"/>
            <a:ext cx="842193" cy="2356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5B977CE-2BB0-4392-BC3B-10C78900F2CB}"/>
              </a:ext>
            </a:extLst>
          </p:cNvPr>
          <p:cNvSpPr/>
          <p:nvPr/>
        </p:nvSpPr>
        <p:spPr>
          <a:xfrm>
            <a:off x="7362334" y="1517715"/>
            <a:ext cx="1414021" cy="1538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829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DA1E60-8774-459B-A85A-23C3F348E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BFD0D-D639-4AFD-A996-9CADE8F2241D}" type="datetime1">
              <a:rPr lang="en-US" smtClean="0"/>
              <a:t>10/23/2024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3D9E5B-72C9-4CCA-A764-C29494522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SEND Ranges West Northants - Pilot September 2022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713E42-8662-4081-845B-20F580677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23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9F37B1-1D76-428C-9B28-14A730D843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175" y="33337"/>
            <a:ext cx="10153650" cy="679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2357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C61BB68-F14D-2AA8-155E-E2EB0783C7F9}"/>
              </a:ext>
            </a:extLst>
          </p:cNvPr>
          <p:cNvSpPr txBox="1"/>
          <p:nvPr/>
        </p:nvSpPr>
        <p:spPr>
          <a:xfrm>
            <a:off x="271832" y="1204828"/>
            <a:ext cx="11510683" cy="5393143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marL="415925" marR="78740" indent="-342900">
              <a:lnSpc>
                <a:spcPct val="103000"/>
              </a:lnSpc>
              <a:spcBef>
                <a:spcPts val="5"/>
              </a:spcBef>
              <a:spcAft>
                <a:spcPts val="0"/>
              </a:spcAft>
              <a:buFontTx/>
              <a:buChar char="-"/>
            </a:pPr>
            <a:r>
              <a:rPr lang="en-US" sz="2800" dirty="0">
                <a:effectLst/>
                <a:ea typeface="Tahoma" panose="020B0604030504040204" pitchFamily="34" charset="0"/>
              </a:rPr>
              <a:t>Works in exactly the same way.</a:t>
            </a:r>
          </a:p>
          <a:p>
            <a:pPr marL="415925" marR="78740" indent="-342900">
              <a:lnSpc>
                <a:spcPct val="103000"/>
              </a:lnSpc>
              <a:spcBef>
                <a:spcPts val="5"/>
              </a:spcBef>
              <a:spcAft>
                <a:spcPts val="0"/>
              </a:spcAft>
              <a:buFontTx/>
              <a:buChar char="-"/>
            </a:pPr>
            <a:endParaRPr lang="en-US" sz="2800" dirty="0">
              <a:ea typeface="Tahoma" panose="020B0604030504040204" pitchFamily="34" charset="0"/>
            </a:endParaRPr>
          </a:p>
          <a:p>
            <a:pPr marL="415925" marR="78740" indent="-342900">
              <a:lnSpc>
                <a:spcPct val="103000"/>
              </a:lnSpc>
              <a:spcBef>
                <a:spcPts val="5"/>
              </a:spcBef>
              <a:spcAft>
                <a:spcPts val="0"/>
              </a:spcAft>
              <a:buFontTx/>
              <a:buChar char="-"/>
            </a:pPr>
            <a:r>
              <a:rPr lang="en-US" sz="2800" dirty="0">
                <a:effectLst/>
                <a:ea typeface="Tahoma" panose="020B0604030504040204" pitchFamily="34" charset="0"/>
              </a:rPr>
              <a:t>View it as a ‘0-5 years old’ document.</a:t>
            </a:r>
          </a:p>
          <a:p>
            <a:pPr marL="415925" marR="78740" indent="-342900">
              <a:lnSpc>
                <a:spcPct val="103000"/>
              </a:lnSpc>
              <a:spcBef>
                <a:spcPts val="5"/>
              </a:spcBef>
              <a:spcAft>
                <a:spcPts val="0"/>
              </a:spcAft>
              <a:buFontTx/>
              <a:buChar char="-"/>
            </a:pPr>
            <a:endParaRPr lang="en-US" sz="2800" dirty="0">
              <a:effectLst/>
              <a:ea typeface="Tahoma" panose="020B0604030504040204" pitchFamily="34" charset="0"/>
            </a:endParaRPr>
          </a:p>
          <a:p>
            <a:pPr marL="415925" marR="78740" indent="-342900">
              <a:lnSpc>
                <a:spcPct val="103000"/>
              </a:lnSpc>
              <a:spcBef>
                <a:spcPts val="5"/>
              </a:spcBef>
              <a:spcAft>
                <a:spcPts val="0"/>
              </a:spcAft>
              <a:buFontTx/>
              <a:buChar char="-"/>
            </a:pPr>
            <a:r>
              <a:rPr lang="en-US" sz="2800" dirty="0">
                <a:effectLst/>
                <a:ea typeface="Tahoma" panose="020B0604030504040204" pitchFamily="34" charset="0"/>
              </a:rPr>
              <a:t>Could be used for children in KS1 if they are still working within EYs framework but alongside the ‘Primary and Secondary’ version.</a:t>
            </a:r>
          </a:p>
          <a:p>
            <a:pPr marL="73025" marR="78740">
              <a:lnSpc>
                <a:spcPct val="103000"/>
              </a:lnSpc>
              <a:spcBef>
                <a:spcPts val="5"/>
              </a:spcBef>
              <a:spcAft>
                <a:spcPts val="0"/>
              </a:spcAft>
            </a:pPr>
            <a:endParaRPr lang="en-US" sz="2800" dirty="0">
              <a:ea typeface="Tahoma" panose="020B0604030504040204" pitchFamily="34" charset="0"/>
            </a:endParaRPr>
          </a:p>
          <a:p>
            <a:pPr marL="415925" marR="78740" indent="-342900">
              <a:lnSpc>
                <a:spcPct val="103000"/>
              </a:lnSpc>
              <a:spcBef>
                <a:spcPts val="5"/>
              </a:spcBef>
              <a:spcAft>
                <a:spcPts val="0"/>
              </a:spcAft>
              <a:buFontTx/>
              <a:buChar char="-"/>
            </a:pPr>
            <a:r>
              <a:rPr lang="en-US" sz="2800" dirty="0">
                <a:effectLst/>
                <a:ea typeface="Tahoma" panose="020B0604030504040204" pitchFamily="34" charset="0"/>
              </a:rPr>
              <a:t>Children with Speech and Language needs in Nursery / early Reception are not a major concern as this is often developmental – there’s not a lot mentioned in Thresholds 1 and 2</a:t>
            </a:r>
          </a:p>
          <a:p>
            <a:pPr marL="415925" marR="78740" indent="-342900">
              <a:lnSpc>
                <a:spcPct val="103000"/>
              </a:lnSpc>
              <a:spcBef>
                <a:spcPts val="5"/>
              </a:spcBef>
              <a:spcAft>
                <a:spcPts val="0"/>
              </a:spcAft>
              <a:buFontTx/>
              <a:buChar char="-"/>
            </a:pPr>
            <a:endParaRPr lang="en-US" sz="2800" dirty="0">
              <a:ea typeface="Tahoma" panose="020B0604030504040204" pitchFamily="34" charset="0"/>
            </a:endParaRPr>
          </a:p>
          <a:p>
            <a:pPr marL="415925" marR="78740" indent="-342900">
              <a:lnSpc>
                <a:spcPct val="103000"/>
              </a:lnSpc>
              <a:spcBef>
                <a:spcPts val="5"/>
              </a:spcBef>
              <a:spcAft>
                <a:spcPts val="0"/>
              </a:spcAft>
              <a:buFontTx/>
              <a:buChar char="-"/>
            </a:pPr>
            <a:r>
              <a:rPr lang="en-US" sz="2800" dirty="0">
                <a:effectLst/>
                <a:ea typeface="Tahoma" panose="020B0604030504040204" pitchFamily="34" charset="0"/>
              </a:rPr>
              <a:t>Communication and Interaction is not split as in Primary/Secondary doc</a:t>
            </a:r>
            <a:endParaRPr lang="en-GB" sz="2800" dirty="0">
              <a:effectLst/>
              <a:ea typeface="Tahoma" panose="020B0604030504040204" pitchFamily="34" charset="0"/>
            </a:endParaRPr>
          </a:p>
        </p:txBody>
      </p:sp>
      <p:sp>
        <p:nvSpPr>
          <p:cNvPr id="5" name="Title 14">
            <a:extLst>
              <a:ext uri="{FF2B5EF4-FFF2-40B4-BE49-F238E27FC236}">
                <a16:creationId xmlns:a16="http://schemas.microsoft.com/office/drawing/2014/main" id="{762E1F83-F5CC-49E3-A9BD-A48A1A643B34}"/>
              </a:ext>
            </a:extLst>
          </p:cNvPr>
          <p:cNvSpPr txBox="1">
            <a:spLocks/>
          </p:cNvSpPr>
          <p:nvPr/>
        </p:nvSpPr>
        <p:spPr>
          <a:xfrm>
            <a:off x="3219011" y="170022"/>
            <a:ext cx="5753978" cy="823036"/>
          </a:xfrm>
          <a:prstGeom prst="rect">
            <a:avLst/>
          </a:prstGeom>
          <a:solidFill>
            <a:srgbClr val="002060"/>
          </a:solidFill>
          <a:ln w="38100">
            <a:solidFill>
              <a:srgbClr val="FF0000"/>
            </a:solidFill>
          </a:ln>
        </p:spPr>
        <p:txBody>
          <a:bodyPr vert="horz" wrap="square" lIns="0" tIns="0" rIns="0" bIns="0" rtlCol="0" anchor="ctr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GB" sz="4000" dirty="0">
                <a:latin typeface="+mn-lt"/>
              </a:rPr>
              <a:t>Early Years / 0-5…</a:t>
            </a:r>
          </a:p>
        </p:txBody>
      </p:sp>
    </p:spTree>
    <p:extLst>
      <p:ext uri="{BB962C8B-B14F-4D97-AF65-F5344CB8AC3E}">
        <p14:creationId xmlns:p14="http://schemas.microsoft.com/office/powerpoint/2010/main" val="36360503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E3E3905-C68B-4855-B5B1-B288B6E2EC67}"/>
              </a:ext>
            </a:extLst>
          </p:cNvPr>
          <p:cNvSpPr txBox="1"/>
          <p:nvPr/>
        </p:nvSpPr>
        <p:spPr>
          <a:xfrm>
            <a:off x="5353649" y="24028"/>
            <a:ext cx="9845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Page 53</a:t>
            </a:r>
            <a:endParaRPr lang="en-GB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880A76-46CD-4163-9D3D-993BE42D73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984" y="0"/>
            <a:ext cx="102620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1374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E3E3905-C68B-4855-B5B1-B288B6E2EC67}"/>
              </a:ext>
            </a:extLst>
          </p:cNvPr>
          <p:cNvSpPr txBox="1"/>
          <p:nvPr/>
        </p:nvSpPr>
        <p:spPr>
          <a:xfrm>
            <a:off x="5353649" y="24028"/>
            <a:ext cx="9845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Page 53</a:t>
            </a:r>
            <a:endParaRPr lang="en-GB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FBCEF1-8538-4AAD-B92C-D939B68B59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112" y="0"/>
            <a:ext cx="100417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6821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E3E3905-C68B-4855-B5B1-B288B6E2EC67}"/>
              </a:ext>
            </a:extLst>
          </p:cNvPr>
          <p:cNvSpPr txBox="1"/>
          <p:nvPr/>
        </p:nvSpPr>
        <p:spPr>
          <a:xfrm>
            <a:off x="5353649" y="24028"/>
            <a:ext cx="9845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Page 53</a:t>
            </a:r>
            <a:endParaRPr lang="en-GB" sz="2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45500A3-BCB8-4456-B020-D192724A18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960" y="0"/>
            <a:ext cx="100700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7638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E3E3905-C68B-4855-B5B1-B288B6E2EC67}"/>
              </a:ext>
            </a:extLst>
          </p:cNvPr>
          <p:cNvSpPr txBox="1"/>
          <p:nvPr/>
        </p:nvSpPr>
        <p:spPr>
          <a:xfrm>
            <a:off x="5353649" y="24028"/>
            <a:ext cx="9845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Page 53</a:t>
            </a:r>
            <a:endParaRPr lang="en-GB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AEEF06-8C23-4D71-87C8-C791C05EB5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576" y="0"/>
            <a:ext cx="99828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9790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8C81A3-70E6-41AF-B617-E665DA37A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BFD0D-D639-4AFD-A996-9CADE8F2241D}" type="datetime1">
              <a:rPr lang="en-US" smtClean="0"/>
              <a:t>10/23/2024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4F4AE4-1F43-4A12-B930-98F0B17C0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SEND Ranges West Northants - Pilot September 2022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903784-D333-4DC2-82E2-CE44598FF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29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E1D50D-AD89-433A-AD98-27717787D777}"/>
              </a:ext>
            </a:extLst>
          </p:cNvPr>
          <p:cNvSpPr txBox="1"/>
          <p:nvPr/>
        </p:nvSpPr>
        <p:spPr>
          <a:xfrm>
            <a:off x="1178351" y="772998"/>
            <a:ext cx="95116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full thresholds document can be accessed via the Gateshead Local offer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https://gateshead-localoffer.org/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073A86-E931-41C3-A4A9-613CD1F353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87" t="18144" r="10386" b="5115"/>
          <a:stretch/>
        </p:blipFill>
        <p:spPr>
          <a:xfrm>
            <a:off x="1722127" y="2015543"/>
            <a:ext cx="8424091" cy="4449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480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6E816A-D1FF-F3EA-D79F-8399C94F9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3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4E6674-A511-4036-8DE8-2579FFC7D754}"/>
              </a:ext>
            </a:extLst>
          </p:cNvPr>
          <p:cNvSpPr txBox="1"/>
          <p:nvPr/>
        </p:nvSpPr>
        <p:spPr>
          <a:xfrm>
            <a:off x="239636" y="196900"/>
            <a:ext cx="11706557" cy="63094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u="sng" dirty="0"/>
              <a:t>Key terms:</a:t>
            </a:r>
          </a:p>
          <a:p>
            <a:pPr marL="2693988" indent="895350"/>
            <a:endParaRPr lang="en-US" dirty="0"/>
          </a:p>
          <a:p>
            <a:pPr marL="722313" indent="-457200">
              <a:buFontTx/>
              <a:buChar char="-"/>
            </a:pPr>
            <a:r>
              <a:rPr lang="en-US" sz="2500" dirty="0"/>
              <a:t>The ‘</a:t>
            </a:r>
            <a:r>
              <a:rPr lang="en-US" sz="2500" dirty="0">
                <a:solidFill>
                  <a:srgbClr val="FFFF00"/>
                </a:solidFill>
              </a:rPr>
              <a:t>four areas of need</a:t>
            </a:r>
            <a:r>
              <a:rPr lang="en-US" sz="2500" dirty="0"/>
              <a:t>’:</a:t>
            </a:r>
          </a:p>
          <a:p>
            <a:pPr marL="2093913" lvl="3" indent="-457200">
              <a:buFontTx/>
              <a:buChar char="-"/>
            </a:pPr>
            <a:r>
              <a:rPr lang="en-US" sz="2500" dirty="0"/>
              <a:t>Cognition and Learning</a:t>
            </a:r>
          </a:p>
          <a:p>
            <a:pPr marL="2093913" lvl="3" indent="-457200">
              <a:buFontTx/>
              <a:buChar char="-"/>
            </a:pPr>
            <a:r>
              <a:rPr lang="en-US" sz="2500" dirty="0"/>
              <a:t>Communication and Interaction (covering Social Communication &amp; Speech, Language, Communication Needs)</a:t>
            </a:r>
          </a:p>
          <a:p>
            <a:pPr marL="2093913" lvl="3" indent="-457200">
              <a:buFontTx/>
              <a:buChar char="-"/>
            </a:pPr>
            <a:r>
              <a:rPr lang="en-US" sz="2500" dirty="0"/>
              <a:t>Social, Emotional and Mental Health (SEMH)</a:t>
            </a:r>
          </a:p>
          <a:p>
            <a:pPr marL="2093913" lvl="3" indent="-457200">
              <a:buFontTx/>
              <a:buChar char="-"/>
            </a:pPr>
            <a:r>
              <a:rPr lang="en-US" sz="2500" dirty="0"/>
              <a:t>Sensory / Physical / Medical</a:t>
            </a:r>
          </a:p>
          <a:p>
            <a:pPr marL="2093913" lvl="3" indent="-457200">
              <a:buFontTx/>
              <a:buChar char="-"/>
            </a:pPr>
            <a:endParaRPr lang="en-US" sz="2500" dirty="0"/>
          </a:p>
          <a:p>
            <a:pPr marL="717550" indent="-452438">
              <a:buFontTx/>
              <a:buChar char="-"/>
            </a:pPr>
            <a:r>
              <a:rPr lang="en-US" sz="2500" dirty="0"/>
              <a:t>‘</a:t>
            </a:r>
            <a:r>
              <a:rPr lang="en-US" sz="2500" dirty="0">
                <a:solidFill>
                  <a:srgbClr val="FFFF00"/>
                </a:solidFill>
              </a:rPr>
              <a:t>Services</a:t>
            </a:r>
            <a:r>
              <a:rPr lang="en-US" sz="2500" dirty="0"/>
              <a:t>’ – includes Education, Health (mental and physical), Social Care, Speech &amp; Language, OT</a:t>
            </a:r>
          </a:p>
          <a:p>
            <a:pPr marL="717550" indent="-452438">
              <a:buFontTx/>
              <a:buChar char="-"/>
            </a:pPr>
            <a:endParaRPr lang="en-US" sz="2500" dirty="0"/>
          </a:p>
          <a:p>
            <a:pPr marL="717550" indent="-452438">
              <a:buFontTx/>
              <a:buChar char="-"/>
            </a:pPr>
            <a:r>
              <a:rPr lang="en-US" sz="2500" dirty="0">
                <a:ea typeface="Tahoma" panose="020B0604030504040204" pitchFamily="34" charset="0"/>
              </a:rPr>
              <a:t>‘</a:t>
            </a:r>
            <a:r>
              <a:rPr lang="en-US" sz="2500" dirty="0">
                <a:solidFill>
                  <a:srgbClr val="FFFF00"/>
                </a:solidFill>
                <a:ea typeface="Tahoma" panose="020B0604030504040204" pitchFamily="34" charset="0"/>
              </a:rPr>
              <a:t>Quality First Teaching</a:t>
            </a:r>
            <a:r>
              <a:rPr lang="en-US" sz="2500" dirty="0">
                <a:ea typeface="Tahoma" panose="020B0604030504040204" pitchFamily="34" charset="0"/>
              </a:rPr>
              <a:t>’ (QFT) – good, everyday classroom teaching, in every lesson</a:t>
            </a:r>
          </a:p>
          <a:p>
            <a:pPr marL="717550" indent="-452438">
              <a:buFontTx/>
              <a:buChar char="-"/>
            </a:pPr>
            <a:endParaRPr lang="en-US" sz="2500" dirty="0">
              <a:ea typeface="Tahoma" panose="020B0604030504040204" pitchFamily="34" charset="0"/>
            </a:endParaRPr>
          </a:p>
          <a:p>
            <a:pPr marL="717550" indent="-452438">
              <a:buFontTx/>
              <a:buChar char="-"/>
            </a:pPr>
            <a:r>
              <a:rPr lang="en-US" sz="2500" dirty="0">
                <a:ea typeface="Tahoma" panose="020B0604030504040204" pitchFamily="34" charset="0"/>
              </a:rPr>
              <a:t>‘</a:t>
            </a:r>
            <a:r>
              <a:rPr lang="en-US" sz="2500" dirty="0">
                <a:solidFill>
                  <a:srgbClr val="FFFF00"/>
                </a:solidFill>
                <a:ea typeface="Tahoma" panose="020B0604030504040204" pitchFamily="34" charset="0"/>
              </a:rPr>
              <a:t>Provision</a:t>
            </a:r>
            <a:r>
              <a:rPr lang="en-US" sz="2500" dirty="0">
                <a:ea typeface="Tahoma" panose="020B0604030504040204" pitchFamily="34" charset="0"/>
              </a:rPr>
              <a:t>’ – what we offer a child, not the setting (</a:t>
            </a:r>
            <a:r>
              <a:rPr lang="en-US" sz="2500" dirty="0" err="1">
                <a:ea typeface="Tahoma" panose="020B0604030504040204" pitchFamily="34" charset="0"/>
              </a:rPr>
              <a:t>eg</a:t>
            </a:r>
            <a:r>
              <a:rPr lang="en-US" sz="2500" dirty="0">
                <a:ea typeface="Tahoma" panose="020B0604030504040204" pitchFamily="34" charset="0"/>
              </a:rPr>
              <a:t> ‘specialist provision’ vs setting)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7556376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398E1C-DCB4-4980-A055-03CF5CB55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BFD0D-D639-4AFD-A996-9CADE8F2241D}" type="datetime1">
              <a:rPr lang="en-US" smtClean="0"/>
              <a:t>10/23/2024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856BFA-D225-4DB2-9D8B-44F63A1C8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SEND Ranges West Northants - Pilot September 2022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4587C2-DCB0-4822-B246-15F083918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30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5792C1-48CF-4567-A776-9CD4D177C994}"/>
              </a:ext>
            </a:extLst>
          </p:cNvPr>
          <p:cNvSpPr txBox="1"/>
          <p:nvPr/>
        </p:nvSpPr>
        <p:spPr>
          <a:xfrm>
            <a:off x="550863" y="650449"/>
            <a:ext cx="486012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Further Support</a:t>
            </a:r>
          </a:p>
          <a:p>
            <a:endParaRPr lang="en-GB" sz="4000" dirty="0"/>
          </a:p>
          <a:p>
            <a:r>
              <a:rPr lang="en-GB" sz="4000" dirty="0"/>
              <a:t>Any additional information that school receive from the SEN team is added to the school newsletter.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B412C2-7058-4E75-84F6-DC87D26243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96900"/>
            <a:ext cx="4995903" cy="646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544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6E816A-D1FF-F3EA-D79F-8399C94F9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4</a:t>
            </a:fld>
            <a:endParaRPr lang="en-US"/>
          </a:p>
        </p:txBody>
      </p:sp>
      <p:sp>
        <p:nvSpPr>
          <p:cNvPr id="6" name="Title 14">
            <a:extLst>
              <a:ext uri="{FF2B5EF4-FFF2-40B4-BE49-F238E27FC236}">
                <a16:creationId xmlns:a16="http://schemas.microsoft.com/office/drawing/2014/main" id="{7B7BA858-9877-4A5D-8A9F-B1AEB63C2A76}"/>
              </a:ext>
            </a:extLst>
          </p:cNvPr>
          <p:cNvSpPr txBox="1">
            <a:spLocks/>
          </p:cNvSpPr>
          <p:nvPr/>
        </p:nvSpPr>
        <p:spPr>
          <a:xfrm>
            <a:off x="2367468" y="2257598"/>
            <a:ext cx="7457064" cy="1567150"/>
          </a:xfrm>
          <a:prstGeom prst="rect">
            <a:avLst/>
          </a:prstGeom>
          <a:solidFill>
            <a:srgbClr val="7030A0"/>
          </a:solidFill>
          <a:ln w="38100">
            <a:solidFill>
              <a:srgbClr val="FF0000"/>
            </a:solidFill>
          </a:ln>
        </p:spPr>
        <p:txBody>
          <a:bodyPr vert="horz" wrap="square" lIns="0" tIns="0" rIns="0" bIns="0" rtlCol="0" anchor="ctr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GB" sz="5400" dirty="0">
                <a:latin typeface="+mn-lt"/>
              </a:rPr>
              <a:t>What are the ‘Thresholds’?</a:t>
            </a:r>
          </a:p>
        </p:txBody>
      </p:sp>
    </p:spTree>
    <p:extLst>
      <p:ext uri="{BB962C8B-B14F-4D97-AF65-F5344CB8AC3E}">
        <p14:creationId xmlns:p14="http://schemas.microsoft.com/office/powerpoint/2010/main" val="140124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C61BB68-F14D-2AA8-155E-E2EB0783C7F9}"/>
              </a:ext>
            </a:extLst>
          </p:cNvPr>
          <p:cNvSpPr txBox="1"/>
          <p:nvPr/>
        </p:nvSpPr>
        <p:spPr>
          <a:xfrm>
            <a:off x="299884" y="560266"/>
            <a:ext cx="11592231" cy="5737468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marL="415925" marR="78740" indent="-342900">
              <a:spcBef>
                <a:spcPts val="115"/>
              </a:spcBef>
              <a:spcAft>
                <a:spcPts val="115"/>
              </a:spcAft>
              <a:buFontTx/>
              <a:buChar char="-"/>
            </a:pPr>
            <a:r>
              <a:rPr lang="en-US" sz="2400" dirty="0">
                <a:effectLst/>
                <a:ea typeface="Tahoma" panose="020B0604030504040204" pitchFamily="34" charset="0"/>
              </a:rPr>
              <a:t>Essentially, </a:t>
            </a:r>
            <a:r>
              <a:rPr lang="en-US" sz="2400" dirty="0">
                <a:ea typeface="Tahoma" panose="020B0604030504040204" pitchFamily="34" charset="0"/>
              </a:rPr>
              <a:t>the Thresholds are a breakdown of the levels of need a child may experience.  The Thresholds progress from 1 to a maximum of 7 – the higher the Threshold, the higher the level of need and, therefore, the higher the level of intervention required.</a:t>
            </a:r>
          </a:p>
          <a:p>
            <a:pPr marL="415925" marR="78740" indent="-342900">
              <a:spcBef>
                <a:spcPts val="115"/>
              </a:spcBef>
              <a:spcAft>
                <a:spcPts val="115"/>
              </a:spcAft>
              <a:buFontTx/>
              <a:buChar char="-"/>
            </a:pPr>
            <a:endParaRPr lang="en-US" sz="2400" dirty="0">
              <a:ea typeface="Tahoma" panose="020B0604030504040204" pitchFamily="34" charset="0"/>
            </a:endParaRPr>
          </a:p>
          <a:p>
            <a:pPr marL="415925" marR="78740" indent="-342900">
              <a:spcBef>
                <a:spcPts val="115"/>
              </a:spcBef>
              <a:spcAft>
                <a:spcPts val="115"/>
              </a:spcAft>
              <a:buFontTx/>
              <a:buChar char="-"/>
            </a:pPr>
            <a:endParaRPr lang="en-US" sz="2400" dirty="0">
              <a:ea typeface="Tahoma" panose="020B0604030504040204" pitchFamily="34" charset="0"/>
            </a:endParaRPr>
          </a:p>
          <a:p>
            <a:pPr marL="415925" marR="78740" indent="-342900">
              <a:spcBef>
                <a:spcPts val="115"/>
              </a:spcBef>
              <a:spcAft>
                <a:spcPts val="115"/>
              </a:spcAft>
              <a:buFontTx/>
              <a:buChar char="-"/>
            </a:pPr>
            <a:r>
              <a:rPr lang="en-US" sz="2400" dirty="0">
                <a:ea typeface="Tahoma" panose="020B0604030504040204" pitchFamily="34" charset="0"/>
              </a:rPr>
              <a:t>They are intended to enable people to make both an accurate identification of needs </a:t>
            </a:r>
            <a:r>
              <a:rPr lang="en-US" sz="2400" u="sng" dirty="0">
                <a:ea typeface="Tahoma" panose="020B0604030504040204" pitchFamily="34" charset="0"/>
              </a:rPr>
              <a:t>based on the presentation of the child </a:t>
            </a:r>
            <a:r>
              <a:rPr lang="en-US" sz="2400" dirty="0">
                <a:ea typeface="Tahoma" panose="020B0604030504040204" pitchFamily="34" charset="0"/>
              </a:rPr>
              <a:t>and, crucially, an identification of appropriate types of provision.</a:t>
            </a:r>
          </a:p>
          <a:p>
            <a:pPr marL="415925" marR="78740" indent="-342900">
              <a:spcBef>
                <a:spcPts val="115"/>
              </a:spcBef>
              <a:spcAft>
                <a:spcPts val="115"/>
              </a:spcAft>
              <a:buFontTx/>
              <a:buChar char="-"/>
            </a:pPr>
            <a:endParaRPr lang="en-US" sz="2400" dirty="0">
              <a:ea typeface="Tahoma" panose="020B0604030504040204" pitchFamily="34" charset="0"/>
            </a:endParaRPr>
          </a:p>
          <a:p>
            <a:pPr marL="415925" marR="78740" indent="-342900">
              <a:spcBef>
                <a:spcPts val="115"/>
              </a:spcBef>
              <a:spcAft>
                <a:spcPts val="115"/>
              </a:spcAft>
              <a:buFontTx/>
              <a:buChar char="-"/>
            </a:pPr>
            <a:endParaRPr lang="en-US" sz="2400" dirty="0">
              <a:ea typeface="Tahoma" panose="020B0604030504040204" pitchFamily="34" charset="0"/>
            </a:endParaRPr>
          </a:p>
          <a:p>
            <a:pPr marL="415925" marR="78740" indent="-342900">
              <a:spcBef>
                <a:spcPts val="115"/>
              </a:spcBef>
              <a:spcAft>
                <a:spcPts val="115"/>
              </a:spcAft>
              <a:buFontTx/>
              <a:buChar char="-"/>
            </a:pPr>
            <a:r>
              <a:rPr lang="en-US" sz="2400" dirty="0">
                <a:ea typeface="Tahoma" panose="020B0604030504040204" pitchFamily="34" charset="0"/>
              </a:rPr>
              <a:t>They are NOT a tick list!  They are a basis for collaboration between school, home and services to form an accurate and full picture of a child’s level of need.  This is then used to identify appropriate and realistic support.  Whenever appropriate, input from the young person is also highly important.</a:t>
            </a:r>
          </a:p>
          <a:p>
            <a:pPr marL="73025" marR="78740">
              <a:spcBef>
                <a:spcPts val="5"/>
              </a:spcBef>
              <a:spcAft>
                <a:spcPts val="0"/>
              </a:spcAft>
            </a:pPr>
            <a:endParaRPr lang="en-US" sz="2000" dirty="0">
              <a:ea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275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C61BB68-F14D-2AA8-155E-E2EB0783C7F9}"/>
              </a:ext>
            </a:extLst>
          </p:cNvPr>
          <p:cNvSpPr txBox="1"/>
          <p:nvPr/>
        </p:nvSpPr>
        <p:spPr>
          <a:xfrm>
            <a:off x="393291" y="707742"/>
            <a:ext cx="11405418" cy="5811847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marL="415925" marR="78740" indent="-342900">
              <a:spcBef>
                <a:spcPts val="115"/>
              </a:spcBef>
              <a:spcAft>
                <a:spcPts val="115"/>
              </a:spcAft>
              <a:buFontTx/>
              <a:buChar char="-"/>
            </a:pPr>
            <a:r>
              <a:rPr lang="en-US" sz="2400" dirty="0">
                <a:ea typeface="Tahoma" panose="020B0604030504040204" pitchFamily="34" charset="0"/>
              </a:rPr>
              <a:t>Typically, the higher the Threshold, the greater the involvement of outside agencies.  Guidance is provided in the document.</a:t>
            </a:r>
          </a:p>
          <a:p>
            <a:pPr marL="73025" marR="78740">
              <a:spcBef>
                <a:spcPts val="115"/>
              </a:spcBef>
              <a:spcAft>
                <a:spcPts val="115"/>
              </a:spcAft>
            </a:pPr>
            <a:endParaRPr lang="en-US" sz="2400" dirty="0">
              <a:ea typeface="Tahoma" panose="020B0604030504040204" pitchFamily="34" charset="0"/>
            </a:endParaRPr>
          </a:p>
          <a:p>
            <a:pPr marL="73025" marR="78740">
              <a:spcBef>
                <a:spcPts val="115"/>
              </a:spcBef>
              <a:spcAft>
                <a:spcPts val="115"/>
              </a:spcAft>
            </a:pPr>
            <a:endParaRPr lang="en-US" sz="2400" dirty="0">
              <a:ea typeface="Tahoma" panose="020B0604030504040204" pitchFamily="34" charset="0"/>
            </a:endParaRPr>
          </a:p>
          <a:p>
            <a:pPr marL="415925" marR="78740" indent="-342900">
              <a:spcBef>
                <a:spcPts val="115"/>
              </a:spcBef>
              <a:spcAft>
                <a:spcPts val="115"/>
              </a:spcAft>
              <a:buFontTx/>
              <a:buChar char="-"/>
            </a:pPr>
            <a:r>
              <a:rPr lang="en-US" sz="2400" dirty="0">
                <a:ea typeface="Tahoma" panose="020B0604030504040204" pitchFamily="34" charset="0"/>
              </a:rPr>
              <a:t>Threshold 4 is where an EHCP would be considered.  At Threshold 4 and above, the level of curriculum modification and </a:t>
            </a:r>
            <a:r>
              <a:rPr lang="en-US" sz="2400" dirty="0" err="1">
                <a:ea typeface="Tahoma" panose="020B0604030504040204" pitchFamily="34" charset="0"/>
              </a:rPr>
              <a:t>personalisation</a:t>
            </a:r>
            <a:r>
              <a:rPr lang="en-US" sz="2400" dirty="0">
                <a:ea typeface="Tahoma" panose="020B0604030504040204" pitchFamily="34" charset="0"/>
              </a:rPr>
              <a:t> increases notably, and the chance of specialist provision being considered and required also increases.</a:t>
            </a:r>
          </a:p>
          <a:p>
            <a:pPr marL="415925" marR="78740" indent="-342900">
              <a:spcBef>
                <a:spcPts val="115"/>
              </a:spcBef>
              <a:spcAft>
                <a:spcPts val="115"/>
              </a:spcAft>
              <a:buFontTx/>
              <a:buChar char="-"/>
            </a:pPr>
            <a:endParaRPr lang="en-US" sz="2400" dirty="0">
              <a:ea typeface="Tahoma" panose="020B0604030504040204" pitchFamily="34" charset="0"/>
            </a:endParaRPr>
          </a:p>
          <a:p>
            <a:pPr marL="415925" marR="78740" indent="-342900">
              <a:spcBef>
                <a:spcPts val="115"/>
              </a:spcBef>
              <a:spcAft>
                <a:spcPts val="115"/>
              </a:spcAft>
              <a:buFontTx/>
              <a:buChar char="-"/>
            </a:pPr>
            <a:endParaRPr lang="en-US" sz="2400" dirty="0">
              <a:ea typeface="Tahoma" panose="020B0604030504040204" pitchFamily="34" charset="0"/>
            </a:endParaRPr>
          </a:p>
          <a:p>
            <a:pPr marL="415925" marR="78740" indent="-342900">
              <a:spcBef>
                <a:spcPts val="115"/>
              </a:spcBef>
              <a:spcAft>
                <a:spcPts val="115"/>
              </a:spcAft>
              <a:buFontTx/>
              <a:buChar char="-"/>
            </a:pPr>
            <a:r>
              <a:rPr lang="en-US" sz="2400" dirty="0">
                <a:effectLst/>
                <a:ea typeface="Tahoma" panose="020B0604030504040204" pitchFamily="34" charset="0"/>
              </a:rPr>
              <a:t>Quality First Teaching (</a:t>
            </a:r>
            <a:r>
              <a:rPr lang="en-US" sz="2400" dirty="0">
                <a:latin typeface="Google Sans"/>
              </a:rPr>
              <a:t>inclusive teaching for all pupils in a class)</a:t>
            </a:r>
            <a:r>
              <a:rPr lang="en-US" sz="2400" dirty="0">
                <a:effectLst/>
                <a:ea typeface="Tahoma" panose="020B0604030504040204" pitchFamily="34" charset="0"/>
              </a:rPr>
              <a:t> </a:t>
            </a:r>
            <a:r>
              <a:rPr lang="en-US" sz="2400" dirty="0">
                <a:ea typeface="Tahoma" panose="020B0604030504040204" pitchFamily="34" charset="0"/>
              </a:rPr>
              <a:t>remain</a:t>
            </a:r>
            <a:r>
              <a:rPr lang="en-US" sz="2400" dirty="0">
                <a:effectLst/>
                <a:ea typeface="Tahoma" panose="020B0604030504040204" pitchFamily="34" charset="0"/>
              </a:rPr>
              <a:t>s essential</a:t>
            </a:r>
            <a:r>
              <a:rPr lang="en-US" sz="2400" spc="-40" dirty="0">
                <a:effectLst/>
                <a:ea typeface="Tahoma" panose="020B0604030504040204" pitchFamily="34" charset="0"/>
              </a:rPr>
              <a:t> in </a:t>
            </a:r>
            <a:r>
              <a:rPr lang="en-US" sz="2400" dirty="0">
                <a:effectLst/>
                <a:ea typeface="Tahoma" panose="020B0604030504040204" pitchFamily="34" charset="0"/>
              </a:rPr>
              <a:t>providing</a:t>
            </a:r>
            <a:r>
              <a:rPr lang="en-US" sz="2400" spc="-45" dirty="0">
                <a:effectLst/>
                <a:ea typeface="Tahoma" panose="020B0604030504040204" pitchFamily="34" charset="0"/>
              </a:rPr>
              <a:t> </a:t>
            </a:r>
            <a:r>
              <a:rPr lang="en-US" sz="2400" dirty="0">
                <a:effectLst/>
                <a:ea typeface="Tahoma" panose="020B0604030504040204" pitchFamily="34" charset="0"/>
              </a:rPr>
              <a:t>a</a:t>
            </a:r>
            <a:r>
              <a:rPr lang="en-US" sz="2400" spc="-45" dirty="0">
                <a:effectLst/>
                <a:ea typeface="Tahoma" panose="020B0604030504040204" pitchFamily="34" charset="0"/>
              </a:rPr>
              <a:t> </a:t>
            </a:r>
            <a:r>
              <a:rPr lang="en-US" sz="2400" dirty="0">
                <a:effectLst/>
                <a:ea typeface="Tahoma" panose="020B0604030504040204" pitchFamily="34" charset="0"/>
              </a:rPr>
              <a:t>firm</a:t>
            </a:r>
            <a:r>
              <a:rPr lang="en-US" sz="2400" spc="-35" dirty="0">
                <a:effectLst/>
                <a:ea typeface="Tahoma" panose="020B0604030504040204" pitchFamily="34" charset="0"/>
              </a:rPr>
              <a:t> </a:t>
            </a:r>
            <a:r>
              <a:rPr lang="en-US" sz="2400" dirty="0">
                <a:effectLst/>
                <a:ea typeface="Tahoma" panose="020B0604030504040204" pitchFamily="34" charset="0"/>
              </a:rPr>
              <a:t>basis</a:t>
            </a:r>
            <a:r>
              <a:rPr lang="en-US" sz="2400" spc="-55" dirty="0">
                <a:effectLst/>
                <a:ea typeface="Tahoma" panose="020B0604030504040204" pitchFamily="34" charset="0"/>
              </a:rPr>
              <a:t> </a:t>
            </a:r>
            <a:r>
              <a:rPr lang="en-US" sz="2400" dirty="0">
                <a:effectLst/>
                <a:ea typeface="Tahoma" panose="020B0604030504040204" pitchFamily="34" charset="0"/>
              </a:rPr>
              <a:t>upon</a:t>
            </a:r>
            <a:r>
              <a:rPr lang="en-US" sz="2400" spc="-45" dirty="0">
                <a:effectLst/>
                <a:ea typeface="Tahoma" panose="020B0604030504040204" pitchFamily="34" charset="0"/>
              </a:rPr>
              <a:t> </a:t>
            </a:r>
            <a:r>
              <a:rPr lang="en-US" sz="2400" dirty="0">
                <a:effectLst/>
                <a:ea typeface="Tahoma" panose="020B0604030504040204" pitchFamily="34" charset="0"/>
              </a:rPr>
              <a:t>which</a:t>
            </a:r>
            <a:r>
              <a:rPr lang="en-US" sz="2400" spc="-50" dirty="0">
                <a:effectLst/>
                <a:ea typeface="Tahoma" panose="020B0604030504040204" pitchFamily="34" charset="0"/>
              </a:rPr>
              <a:t> </a:t>
            </a:r>
            <a:r>
              <a:rPr lang="en-US" sz="2400" dirty="0">
                <a:effectLst/>
                <a:ea typeface="Tahoma" panose="020B0604030504040204" pitchFamily="34" charset="0"/>
              </a:rPr>
              <a:t>to</a:t>
            </a:r>
            <a:r>
              <a:rPr lang="en-US" sz="2400" spc="-40" dirty="0">
                <a:effectLst/>
                <a:ea typeface="Tahoma" panose="020B0604030504040204" pitchFamily="34" charset="0"/>
              </a:rPr>
              <a:t> </a:t>
            </a:r>
            <a:r>
              <a:rPr lang="en-US" sz="2400" dirty="0">
                <a:effectLst/>
                <a:ea typeface="Tahoma" panose="020B0604030504040204" pitchFamily="34" charset="0"/>
              </a:rPr>
              <a:t>use</a:t>
            </a:r>
            <a:r>
              <a:rPr lang="en-US" sz="2400" spc="-40" dirty="0">
                <a:effectLst/>
                <a:ea typeface="Tahoma" panose="020B0604030504040204" pitchFamily="34" charset="0"/>
              </a:rPr>
              <a:t> </a:t>
            </a:r>
            <a:r>
              <a:rPr lang="en-US" sz="2400" dirty="0">
                <a:effectLst/>
                <a:ea typeface="Tahoma" panose="020B0604030504040204" pitchFamily="34" charset="0"/>
              </a:rPr>
              <a:t>the</a:t>
            </a:r>
            <a:r>
              <a:rPr lang="en-US" sz="2400" spc="-45" dirty="0">
                <a:effectLst/>
                <a:ea typeface="Tahoma" panose="020B0604030504040204" pitchFamily="34" charset="0"/>
              </a:rPr>
              <a:t> </a:t>
            </a:r>
            <a:r>
              <a:rPr lang="en-US" sz="2400" dirty="0">
                <a:effectLst/>
                <a:ea typeface="Tahoma" panose="020B0604030504040204" pitchFamily="34" charset="0"/>
              </a:rPr>
              <a:t>additional</a:t>
            </a:r>
            <a:r>
              <a:rPr lang="en-US" sz="2400" spc="-45" dirty="0">
                <a:effectLst/>
                <a:ea typeface="Tahoma" panose="020B0604030504040204" pitchFamily="34" charset="0"/>
              </a:rPr>
              <a:t> </a:t>
            </a:r>
            <a:r>
              <a:rPr lang="en-US" sz="2400" dirty="0">
                <a:effectLst/>
                <a:ea typeface="Tahoma" panose="020B0604030504040204" pitchFamily="34" charset="0"/>
              </a:rPr>
              <a:t>strategies</a:t>
            </a:r>
            <a:r>
              <a:rPr lang="en-US" sz="2400" spc="-30" dirty="0">
                <a:effectLst/>
                <a:ea typeface="Tahoma" panose="020B0604030504040204" pitchFamily="34" charset="0"/>
              </a:rPr>
              <a:t> </a:t>
            </a:r>
            <a:r>
              <a:rPr lang="en-US" sz="2400" dirty="0">
                <a:effectLst/>
                <a:ea typeface="Tahoma" panose="020B0604030504040204" pitchFamily="34" charset="0"/>
              </a:rPr>
              <a:t>identified</a:t>
            </a:r>
            <a:r>
              <a:rPr lang="en-US" sz="2400" spc="-45" dirty="0">
                <a:effectLst/>
                <a:ea typeface="Tahoma" panose="020B0604030504040204" pitchFamily="34" charset="0"/>
              </a:rPr>
              <a:t> </a:t>
            </a:r>
            <a:r>
              <a:rPr lang="en-US" sz="2400" dirty="0">
                <a:effectLst/>
                <a:ea typeface="Tahoma" panose="020B0604030504040204" pitchFamily="34" charset="0"/>
              </a:rPr>
              <a:t>at</a:t>
            </a:r>
            <a:r>
              <a:rPr lang="en-US" sz="2400" spc="-40" dirty="0">
                <a:effectLst/>
                <a:ea typeface="Tahoma" panose="020B0604030504040204" pitchFamily="34" charset="0"/>
              </a:rPr>
              <a:t> </a:t>
            </a:r>
            <a:r>
              <a:rPr lang="en-US" sz="2400" dirty="0">
                <a:effectLst/>
                <a:ea typeface="Tahoma" panose="020B0604030504040204" pitchFamily="34" charset="0"/>
              </a:rPr>
              <a:t>each</a:t>
            </a:r>
            <a:r>
              <a:rPr lang="en-US" sz="2400" spc="-35" dirty="0">
                <a:effectLst/>
                <a:ea typeface="Tahoma" panose="020B0604030504040204" pitchFamily="34" charset="0"/>
              </a:rPr>
              <a:t> ‘</a:t>
            </a:r>
            <a:r>
              <a:rPr lang="en-US" sz="2400" dirty="0">
                <a:effectLst/>
                <a:ea typeface="Tahoma" panose="020B0604030504040204" pitchFamily="34" charset="0"/>
              </a:rPr>
              <a:t>Threshold’.</a:t>
            </a:r>
            <a:r>
              <a:rPr lang="en-US" sz="2400" spc="-230" dirty="0">
                <a:effectLst/>
                <a:ea typeface="Tahoma" panose="020B0604030504040204" pitchFamily="34" charset="0"/>
              </a:rPr>
              <a:t>   </a:t>
            </a:r>
            <a:r>
              <a:rPr lang="en-US" sz="2400" dirty="0">
                <a:effectLst/>
                <a:ea typeface="Tahoma" panose="020B0604030504040204" pitchFamily="34" charset="0"/>
              </a:rPr>
              <a:t>Strategies and advice from earlier ‘Thresholds’ need to be </a:t>
            </a:r>
            <a:r>
              <a:rPr lang="en-US" sz="2400" dirty="0">
                <a:ea typeface="Tahoma" panose="020B0604030504040204" pitchFamily="34" charset="0"/>
              </a:rPr>
              <a:t>continu</a:t>
            </a:r>
            <a:r>
              <a:rPr lang="en-US" sz="2400" dirty="0">
                <a:effectLst/>
                <a:ea typeface="Tahoma" panose="020B0604030504040204" pitchFamily="34" charset="0"/>
              </a:rPr>
              <a:t>ed alongside new ideas and approaches from higher Thresholds – they don’t stop (especially QFT)! </a:t>
            </a:r>
          </a:p>
          <a:p>
            <a:pPr marL="415925" marR="78740" indent="-342900">
              <a:spcBef>
                <a:spcPts val="115"/>
              </a:spcBef>
              <a:spcAft>
                <a:spcPts val="115"/>
              </a:spcAft>
              <a:buFontTx/>
              <a:buChar char="-"/>
            </a:pPr>
            <a:endParaRPr lang="en-GB" sz="2400" dirty="0">
              <a:effectLst/>
              <a:ea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725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E1891E-DA3D-4B69-9F89-6725D1EA6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BFD0D-D639-4AFD-A996-9CADE8F2241D}" type="datetime1">
              <a:rPr lang="en-US" smtClean="0"/>
              <a:t>10/23/2024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20A5D3-9C2A-4E0E-BFD5-B14D2EA9B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SEND Ranges West Northants - Pilot September 2022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B57521-133A-40A1-AF71-33B119BD7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96DEA4-E5D1-4B82-BC36-17447431CB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753" t="34089" r="28015" b="6254"/>
          <a:stretch/>
        </p:blipFill>
        <p:spPr>
          <a:xfrm>
            <a:off x="0" y="1997"/>
            <a:ext cx="12192000" cy="692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649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016936-91AA-4D66-A340-105B78EA2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BFD0D-D639-4AFD-A996-9CADE8F2241D}" type="datetime1">
              <a:rPr lang="en-US" smtClean="0"/>
              <a:t>10/23/2024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76C096-AAA5-4501-8298-E1BE1FC36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SEND Ranges West Northants - Pilot September 2022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804FE2-3839-4363-B012-FCE12DB71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85835B-67CD-4BB6-B073-FBF8476784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115"/>
          <a:stretch/>
        </p:blipFill>
        <p:spPr>
          <a:xfrm>
            <a:off x="0" y="9427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6134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6E816A-D1FF-F3EA-D79F-8399C94F9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9</a:t>
            </a:fld>
            <a:endParaRPr lang="en-US"/>
          </a:p>
        </p:txBody>
      </p:sp>
      <p:sp>
        <p:nvSpPr>
          <p:cNvPr id="6" name="Title 14">
            <a:extLst>
              <a:ext uri="{FF2B5EF4-FFF2-40B4-BE49-F238E27FC236}">
                <a16:creationId xmlns:a16="http://schemas.microsoft.com/office/drawing/2014/main" id="{7B7BA858-9877-4A5D-8A9F-B1AEB63C2A76}"/>
              </a:ext>
            </a:extLst>
          </p:cNvPr>
          <p:cNvSpPr txBox="1">
            <a:spLocks/>
          </p:cNvSpPr>
          <p:nvPr/>
        </p:nvSpPr>
        <p:spPr>
          <a:xfrm>
            <a:off x="2367468" y="2257598"/>
            <a:ext cx="7457064" cy="1567150"/>
          </a:xfrm>
          <a:prstGeom prst="rect">
            <a:avLst/>
          </a:prstGeom>
          <a:solidFill>
            <a:srgbClr val="7030A0"/>
          </a:solidFill>
          <a:ln w="38100">
            <a:solidFill>
              <a:srgbClr val="FF0000"/>
            </a:solidFill>
          </a:ln>
        </p:spPr>
        <p:txBody>
          <a:bodyPr vert="horz" wrap="square" lIns="0" tIns="0" rIns="0" bIns="0" rtlCol="0" anchor="ctr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GB" sz="5400" dirty="0">
                <a:latin typeface="+mn-lt"/>
              </a:rPr>
              <a:t>Why use a Thresholds approach?</a:t>
            </a:r>
          </a:p>
        </p:txBody>
      </p:sp>
    </p:spTree>
    <p:extLst>
      <p:ext uri="{BB962C8B-B14F-4D97-AF65-F5344CB8AC3E}">
        <p14:creationId xmlns:p14="http://schemas.microsoft.com/office/powerpoint/2010/main" val="3760900129"/>
      </p:ext>
    </p:extLst>
  </p:cSld>
  <p:clrMapOvr>
    <a:masterClrMapping/>
  </p:clrMapOvr>
</p:sld>
</file>

<file path=ppt/theme/theme1.xml><?xml version="1.0" encoding="utf-8"?>
<a:theme xmlns:a="http://schemas.openxmlformats.org/drawingml/2006/main" name="3DFloatVTI">
  <a:themeElements>
    <a:clrScheme name="Float">
      <a:dk1>
        <a:sysClr val="windowText" lastClr="000000"/>
      </a:dk1>
      <a:lt1>
        <a:sysClr val="window" lastClr="FFFFFF"/>
      </a:lt1>
      <a:dk2>
        <a:srgbClr val="1B192E"/>
      </a:dk2>
      <a:lt2>
        <a:srgbClr val="EAE5EB"/>
      </a:lt2>
      <a:accent1>
        <a:srgbClr val="13BE89"/>
      </a:accent1>
      <a:accent2>
        <a:srgbClr val="12B1BF"/>
      </a:accent2>
      <a:accent3>
        <a:srgbClr val="D40AA8"/>
      </a:accent3>
      <a:accent4>
        <a:srgbClr val="B86E62"/>
      </a:accent4>
      <a:accent5>
        <a:srgbClr val="A3A3C1"/>
      </a:accent5>
      <a:accent6>
        <a:srgbClr val="37335B"/>
      </a:accent6>
      <a:hlink>
        <a:srgbClr val="0066FF"/>
      </a:hlink>
      <a:folHlink>
        <a:srgbClr val="666699"/>
      </a:folHlink>
    </a:clrScheme>
    <a:fontScheme name="Float">
      <a:majorFont>
        <a:latin typeface="Walbaum Display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FloatVTI" id="{F59BA300-ED19-4B39-9AE3-7882B1DE8B78}" vid="{0FEC63E3-719F-4F50-9F1E-5B8BAF3910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6F1CF45DA29C143A791B162AA0DAC63" ma:contentTypeVersion="2" ma:contentTypeDescription="Create a new document." ma:contentTypeScope="" ma:versionID="2f4a7cb266710b42b94e1d886294462c">
  <xsd:schema xmlns:xsd="http://www.w3.org/2001/XMLSchema" xmlns:xs="http://www.w3.org/2001/XMLSchema" xmlns:p="http://schemas.microsoft.com/office/2006/metadata/properties" xmlns:ns3="fcf6502b-94f5-4a8b-a477-463cbe3e6ef4" targetNamespace="http://schemas.microsoft.com/office/2006/metadata/properties" ma:root="true" ma:fieldsID="d2dc17d20a8aadd73af47a9fd26caf9f" ns3:_="">
    <xsd:import namespace="fcf6502b-94f5-4a8b-a477-463cbe3e6ef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f6502b-94f5-4a8b-a477-463cbe3e6ef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04751AB-E840-446F-8D49-E697067EC88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89E89D9-AD21-410A-840A-88FC9068F9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cf6502b-94f5-4a8b-a477-463cbe3e6e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0811A92-D464-4AC4-A396-BA73B10CEEAC}">
  <ds:schemaRefs>
    <ds:schemaRef ds:uri="http://purl.org/dc/elements/1.1/"/>
    <ds:schemaRef ds:uri="http://schemas.microsoft.com/office/2006/metadata/properties"/>
    <ds:schemaRef ds:uri="http://purl.org/dc/terms/"/>
    <ds:schemaRef ds:uri="fcf6502b-94f5-4a8b-a477-463cbe3e6e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{B57C8232-8887-4617-BF96-31E2AF472239}tf33713516_win32</Template>
  <TotalTime>13106</TotalTime>
  <Words>990</Words>
  <Application>Microsoft Office PowerPoint</Application>
  <PresentationFormat>Widescreen</PresentationFormat>
  <Paragraphs>143</Paragraphs>
  <Slides>30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Calibri</vt:lpstr>
      <vt:lpstr>Gill Sans MT</vt:lpstr>
      <vt:lpstr>Google Sans</vt:lpstr>
      <vt:lpstr>Tahoma</vt:lpstr>
      <vt:lpstr>Walbaum Display</vt:lpstr>
      <vt:lpstr>3DFloatVTI</vt:lpstr>
      <vt:lpstr>The SEND Thresholds  Meeting with Emmaville Parents   1st October 2024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Ranges Pilot 9th September 2022</dc:title>
  <dc:creator>Liana Bernard</dc:creator>
  <cp:lastModifiedBy>Margaret Mckenna</cp:lastModifiedBy>
  <cp:revision>64</cp:revision>
  <dcterms:created xsi:type="dcterms:W3CDTF">2022-08-15T09:34:51Z</dcterms:created>
  <dcterms:modified xsi:type="dcterms:W3CDTF">2024-10-23T16:54:59Z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0x01010076F1CF45DA29C143A791B162AA0DAC63</vt:lpwstr>
  </property>
</Properties>
</file>